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  <p:sldId id="259" r:id="rId3"/>
    <p:sldId id="257" r:id="rId4"/>
    <p:sldId id="261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34" autoAdjust="0"/>
    <p:restoredTop sz="94660"/>
  </p:normalViewPr>
  <p:slideViewPr>
    <p:cSldViewPr snapToGrid="0">
      <p:cViewPr varScale="1">
        <p:scale>
          <a:sx n="69" d="100"/>
          <a:sy n="69" d="100"/>
        </p:scale>
        <p:origin x="4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DD7658-268A-379A-515B-123D4C6B4D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2913DD1-6C42-9087-DB11-4CEE120C97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8C896A1-B37C-7590-95A3-6D2FF17AD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4468E7-14A6-E50C-9592-80A5F64B61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EDCA3C-7FFC-E2CB-0260-89BC82F99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222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686BE14-06E6-353A-7940-1AFC53B9F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ECD77AA-683F-2AB6-7B03-DE3CCFD6A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17CE8A-3D17-4ACD-131A-B47A457B8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65A917D-E5BE-321F-B19C-C93D5F48E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334FCD-2A2F-79B3-3373-76FDBCF7A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9935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8DB27E8-BE06-2A32-FFE1-A48E0BDF36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0BAD07D-DE96-EE81-C9A6-3088AFAD79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1C08BE5-69DA-5330-A5A1-DCD6804C3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E4BF8F-982A-55E0-AF65-CA2C4F994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B462D3-11BD-754B-0E5A-76E3B300F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5968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3ECDA8-4AFC-5A3E-15E7-5D957B1A6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6803E6C-9510-6DC6-E5D1-0BD32ED40A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FE3CF4-FEE8-65C8-4925-D1B198ED6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8CDB559-9A68-9A73-4B58-42506A83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24CEF8A-6211-F3F1-556C-39C55DF44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7774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C2BFE3-C75D-8C26-9CB7-0BBC25CA4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77C0425-ECA0-F73A-059E-63636EB55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FAB887-E20F-F928-D572-07AB72B5A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FCF5058-10DF-E90C-A4CD-6C8BC4F8E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822E93C-217E-807D-6E27-402FEA386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0824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0C43FF-C28B-0586-E865-A190AAA25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66F154F-97E3-075D-4423-27B5C8D96B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E58CABE-C8FE-1054-F2DF-6DB54104F3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2321552-3CFC-C30D-D3FE-2BC520E28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B47F264-2522-64D1-4FA1-E9E4C194E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7BEA593-5D7A-3E7A-F730-828F851C6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99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D62F5B1-44B6-CF96-3ECE-F1349B152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62B4D3D-4EDB-2DA7-2188-D7F22EA344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E2E1D58-978F-B87A-3D52-7DFFEB1BDD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06EECCD-EDA8-ABD8-B119-28BD3AE765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19E0AFE-690D-887B-B39B-B61BECA5F1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509EFF9-DD96-BFF6-55E2-1A268383B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BF8944A-98FF-E249-19B6-90571B9C0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30E1CC0-7D56-14E6-0FE0-9C6D2F3FA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52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B06F13-93B4-DC97-5B92-745B02555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C3677B6D-F37E-5CEA-5712-FD54C2C7F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8D1C475-EB8C-FA18-4B23-E0FAF6893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3C42928-2A62-23D7-2C5F-A74CB8AA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8130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4FA145F-965A-9D56-86A6-ECC14815E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25EFD88-7E94-2EDF-B7CB-504C7C647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AD2E1DC-2F1F-3817-1057-D58FE2C68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64375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624511-E07B-5E01-40F4-A0D036895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12900AF-B830-EFA9-A0A1-0D4562876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E3D5BCD-D674-26FB-D7DF-CC25157EC0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09D92D8-E485-3DC0-03CA-4A7F87CF5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202A479-4D55-B5E6-3B93-809CF7825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AE92B1B-5F7F-9C3D-8BEB-E83015D76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5860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B45800-4FB1-D313-70BB-37831970B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D14FD2F-1312-3352-2A79-3DCDDEA6D9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9CC1F93-16F3-6292-9A6C-A236CD9550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8A22F06-FEB3-B112-5CFD-5CDD28EA7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57F2792-E9A3-55AA-26D9-071CDFB7F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33165C1-7F3D-C8E8-2782-A5DEC6474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6705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441D59A-2FC6-A1A9-0A45-02A44E866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59F463B-A288-E54C-8E6E-084C96696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703129A-5608-5476-D331-323B4BAC4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5F827C-9E57-4A9A-846A-92C8AAD2FBA9}" type="datetimeFigureOut">
              <a:rPr kumimoji="1" lang="ja-JP" altLang="en-US" smtClean="0"/>
              <a:t>2025/9/10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26F1221-90A6-1F13-6FF4-49234AFD81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82ECC9-D2C4-03BC-4C66-68AB56C2ED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D16C4E-4F6C-4626-958F-6D00FDA6B82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8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717C5F-DAE7-F3E9-131C-9054FAA5B2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919787"/>
            <a:ext cx="8689976" cy="2509213"/>
          </a:xfrm>
        </p:spPr>
        <p:txBody>
          <a:bodyPr>
            <a:normAutofit/>
          </a:bodyPr>
          <a:lstStyle/>
          <a:p>
            <a:r>
              <a:rPr kumimoji="1" lang="en-US" altLang="ja-JP" sz="7200" dirty="0"/>
              <a:t>2D </a:t>
            </a:r>
            <a:r>
              <a:rPr kumimoji="1" lang="ja-JP" altLang="en-US" sz="7200" dirty="0"/>
              <a:t>物理エンジン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491B6B4-8023-2B7B-9542-19C1E59641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ja-JP" altLang="en-US" sz="3200" b="1" dirty="0"/>
              <a:t>長谷川 翔一</a:t>
            </a:r>
            <a:endParaRPr kumimoji="1" lang="ja-JP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761768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689166-C71A-5907-9F35-5DFE15101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E243216-E47C-6665-B14C-5F6DCF79829F}"/>
              </a:ext>
            </a:extLst>
          </p:cNvPr>
          <p:cNvSpPr txBox="1"/>
          <p:nvPr/>
        </p:nvSpPr>
        <p:spPr>
          <a:xfrm>
            <a:off x="817418" y="402881"/>
            <a:ext cx="66640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dirty="0"/>
              <a:t>まずやったこと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86175524-96F4-4BC5-BDE7-920080D42E81}"/>
              </a:ext>
            </a:extLst>
          </p:cNvPr>
          <p:cNvSpPr txBox="1"/>
          <p:nvPr/>
        </p:nvSpPr>
        <p:spPr>
          <a:xfrm>
            <a:off x="817418" y="2204510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・重心座標   </a:t>
            </a:r>
            <a:r>
              <a:rPr kumimoji="1" lang="en-US" altLang="ja-JP" sz="2400" dirty="0"/>
              <a:t>… </a:t>
            </a:r>
            <a:r>
              <a:rPr kumimoji="1" lang="ja-JP" altLang="en-US" sz="2400" dirty="0"/>
              <a:t>安定する</a:t>
            </a:r>
            <a:r>
              <a:rPr lang="ja-JP" altLang="en-US" sz="2400" dirty="0"/>
              <a:t>位置</a:t>
            </a:r>
            <a:endParaRPr kumimoji="1" lang="ja-JP" altLang="en-US" sz="24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F723435-F1F3-89CB-2DE3-E9F2C01542BB}"/>
              </a:ext>
            </a:extLst>
          </p:cNvPr>
          <p:cNvSpPr txBox="1"/>
          <p:nvPr/>
        </p:nvSpPr>
        <p:spPr>
          <a:xfrm>
            <a:off x="5252943" y="536474"/>
            <a:ext cx="6664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000" dirty="0"/>
              <a:t>C</a:t>
            </a:r>
            <a:r>
              <a:rPr kumimoji="1" lang="en-US" altLang="ja-JP" sz="2000" dirty="0"/>
              <a:t>hatGPT</a:t>
            </a:r>
            <a:r>
              <a:rPr kumimoji="1" lang="ja-JP" altLang="en-US" sz="2000" dirty="0"/>
              <a:t>に聞く</a:t>
            </a:r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D0A259F8-D355-90E9-E5E2-ED8919BC18D7}"/>
              </a:ext>
            </a:extLst>
          </p:cNvPr>
          <p:cNvCxnSpPr>
            <a:cxnSpLocks/>
          </p:cNvCxnSpPr>
          <p:nvPr/>
        </p:nvCxnSpPr>
        <p:spPr>
          <a:xfrm flipH="1">
            <a:off x="5252943" y="418603"/>
            <a:ext cx="2228511" cy="57185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" name="直線コネクタ 4">
            <a:extLst>
              <a:ext uri="{FF2B5EF4-FFF2-40B4-BE49-F238E27FC236}">
                <a16:creationId xmlns:a16="http://schemas.microsoft.com/office/drawing/2014/main" id="{7CEAF7C2-95BB-F8D9-615D-111C0CC6BBF1}"/>
              </a:ext>
            </a:extLst>
          </p:cNvPr>
          <p:cNvCxnSpPr/>
          <p:nvPr/>
        </p:nvCxnSpPr>
        <p:spPr>
          <a:xfrm>
            <a:off x="5292436" y="457200"/>
            <a:ext cx="2189018" cy="48490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A9185D5-DF90-4EA0-FE31-0B0580C06DF5}"/>
              </a:ext>
            </a:extLst>
          </p:cNvPr>
          <p:cNvSpPr txBox="1"/>
          <p:nvPr/>
        </p:nvSpPr>
        <p:spPr>
          <a:xfrm>
            <a:off x="817418" y="1398617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オブジェクトに持たせるパラメーター</a:t>
            </a:r>
            <a:endParaRPr kumimoji="1" lang="ja-JP" altLang="en-US" sz="2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DAB2688-9531-1B66-6746-ADA72722F41E}"/>
              </a:ext>
            </a:extLst>
          </p:cNvPr>
          <p:cNvSpPr txBox="1"/>
          <p:nvPr/>
        </p:nvSpPr>
        <p:spPr>
          <a:xfrm>
            <a:off x="817418" y="2779570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・</a:t>
            </a:r>
            <a:r>
              <a:rPr lang="ja-JP" altLang="en-US" sz="2400" dirty="0"/>
              <a:t>質量  </a:t>
            </a:r>
            <a:r>
              <a:rPr lang="en-US" altLang="ja-JP" sz="2400" dirty="0"/>
              <a:t>…  </a:t>
            </a:r>
            <a:r>
              <a:rPr lang="ja-JP" altLang="en-US" sz="2400" dirty="0"/>
              <a:t>物体がどのくらい重いか</a:t>
            </a:r>
            <a:endParaRPr kumimoji="1" lang="ja-JP" altLang="en-US" sz="2400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33E993AD-51A6-CD22-E5C9-C7A871A0EEB6}"/>
              </a:ext>
            </a:extLst>
          </p:cNvPr>
          <p:cNvSpPr txBox="1"/>
          <p:nvPr/>
        </p:nvSpPr>
        <p:spPr>
          <a:xfrm>
            <a:off x="817418" y="3272538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・速度  </a:t>
            </a:r>
            <a:r>
              <a:rPr lang="en-US" altLang="ja-JP" sz="2400" dirty="0"/>
              <a:t>…  </a:t>
            </a:r>
            <a:r>
              <a:rPr lang="ja-JP" altLang="en-US" sz="2400" dirty="0"/>
              <a:t>時間に対する物体の位置の変化量</a:t>
            </a:r>
            <a:endParaRPr lang="en-US" altLang="ja-JP" sz="24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4C60F25-045D-1910-E894-0DDE0B36A107}"/>
              </a:ext>
            </a:extLst>
          </p:cNvPr>
          <p:cNvSpPr txBox="1"/>
          <p:nvPr/>
        </p:nvSpPr>
        <p:spPr>
          <a:xfrm>
            <a:off x="817418" y="3812252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・加速度  </a:t>
            </a:r>
            <a:r>
              <a:rPr lang="en-US" altLang="ja-JP" sz="2400" dirty="0"/>
              <a:t>…  </a:t>
            </a:r>
            <a:r>
              <a:rPr lang="ja-JP" altLang="en-US" sz="2400" dirty="0"/>
              <a:t>時間に対する速度の変化量</a:t>
            </a:r>
            <a:r>
              <a:rPr lang="en-US" altLang="ja-JP" sz="2400" dirty="0"/>
              <a:t> 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8716FEF5-AFD6-56CC-B338-3D225345D54A}"/>
              </a:ext>
            </a:extLst>
          </p:cNvPr>
          <p:cNvSpPr txBox="1"/>
          <p:nvPr/>
        </p:nvSpPr>
        <p:spPr>
          <a:xfrm>
            <a:off x="817418" y="4330949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・角度  </a:t>
            </a:r>
            <a:r>
              <a:rPr lang="en-US" altLang="ja-JP" sz="2400" dirty="0"/>
              <a:t>…  </a:t>
            </a:r>
            <a:r>
              <a:rPr lang="ja-JP" altLang="en-US" sz="2400" dirty="0"/>
              <a:t>物体の回転量</a:t>
            </a:r>
            <a:r>
              <a:rPr lang="en-US" altLang="ja-JP" sz="2400" dirty="0"/>
              <a:t>  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760CB970-0D3B-6DF8-48A7-6C412FA0A389}"/>
              </a:ext>
            </a:extLst>
          </p:cNvPr>
          <p:cNvSpPr txBox="1"/>
          <p:nvPr/>
        </p:nvSpPr>
        <p:spPr>
          <a:xfrm>
            <a:off x="817417" y="4940395"/>
            <a:ext cx="92686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・角速度 </a:t>
            </a:r>
            <a:r>
              <a:rPr lang="en-US" altLang="ja-JP" sz="2400" dirty="0"/>
              <a:t>(</a:t>
            </a:r>
            <a:r>
              <a:rPr lang="ja-JP" altLang="en-US" sz="2400" dirty="0"/>
              <a:t>スカラ</a:t>
            </a:r>
            <a:r>
              <a:rPr lang="en-US" altLang="ja-JP" sz="2400" dirty="0"/>
              <a:t>)</a:t>
            </a:r>
            <a:r>
              <a:rPr lang="ja-JP" altLang="en-US" sz="2400" dirty="0"/>
              <a:t>  </a:t>
            </a:r>
            <a:r>
              <a:rPr lang="en-US" altLang="ja-JP" sz="2400" dirty="0"/>
              <a:t>…  </a:t>
            </a:r>
            <a:r>
              <a:rPr lang="ja-JP" altLang="en-US" sz="2400" dirty="0"/>
              <a:t>時間に対する角度の変化量</a:t>
            </a:r>
            <a:endParaRPr lang="en-US" altLang="ja-JP" sz="2400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40B1A683-4AD9-4D35-0947-670EDC16F49E}"/>
              </a:ext>
            </a:extLst>
          </p:cNvPr>
          <p:cNvSpPr txBox="1"/>
          <p:nvPr/>
        </p:nvSpPr>
        <p:spPr>
          <a:xfrm>
            <a:off x="817418" y="5549841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・反発係数 </a:t>
            </a:r>
            <a:r>
              <a:rPr lang="en-US" altLang="ja-JP" sz="2400" dirty="0"/>
              <a:t> …  </a:t>
            </a:r>
            <a:r>
              <a:rPr lang="ja-JP" altLang="en-US" sz="2400" dirty="0"/>
              <a:t>物体がどれだけ跳ね返るか</a:t>
            </a:r>
            <a:endParaRPr lang="en-US" altLang="ja-JP" sz="2400" dirty="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776B2813-BFF2-808E-78DA-6FF9014ECB0E}"/>
              </a:ext>
            </a:extLst>
          </p:cNvPr>
          <p:cNvSpPr txBox="1"/>
          <p:nvPr/>
        </p:nvSpPr>
        <p:spPr>
          <a:xfrm>
            <a:off x="817418" y="6090693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・慣性モーメント  </a:t>
            </a:r>
            <a:r>
              <a:rPr lang="en-US" altLang="ja-JP" sz="2400" dirty="0"/>
              <a:t>…  </a:t>
            </a:r>
            <a:r>
              <a:rPr lang="ja-JP" altLang="en-US" sz="2400" dirty="0"/>
              <a:t>物体の回転のしにくさ</a:t>
            </a:r>
            <a:endParaRPr lang="en-US" altLang="ja-JP" sz="2400" dirty="0"/>
          </a:p>
        </p:txBody>
      </p:sp>
    </p:spTree>
    <p:extLst>
      <p:ext uri="{BB962C8B-B14F-4D97-AF65-F5344CB8AC3E}">
        <p14:creationId xmlns:p14="http://schemas.microsoft.com/office/powerpoint/2010/main" val="2900403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FFA8B-1B9B-1C13-42B7-9D01F10FB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楕円 8">
            <a:extLst>
              <a:ext uri="{FF2B5EF4-FFF2-40B4-BE49-F238E27FC236}">
                <a16:creationId xmlns:a16="http://schemas.microsoft.com/office/drawing/2014/main" id="{CCB1E7E4-E5AF-0D6F-9677-B0DFCE06431C}"/>
              </a:ext>
            </a:extLst>
          </p:cNvPr>
          <p:cNvSpPr/>
          <p:nvPr/>
        </p:nvSpPr>
        <p:spPr>
          <a:xfrm>
            <a:off x="1826605" y="1720520"/>
            <a:ext cx="1215290" cy="111544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id="{FE880CFD-41B4-606F-92F5-4F1861E39A70}"/>
              </a:ext>
            </a:extLst>
          </p:cNvPr>
          <p:cNvSpPr/>
          <p:nvPr/>
        </p:nvSpPr>
        <p:spPr>
          <a:xfrm rot="18684055">
            <a:off x="1551359" y="4907185"/>
            <a:ext cx="1583387" cy="914356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DF183B92-B4E6-78D5-60F9-57134B57AF8B}"/>
              </a:ext>
            </a:extLst>
          </p:cNvPr>
          <p:cNvCxnSpPr>
            <a:cxnSpLocks/>
          </p:cNvCxnSpPr>
          <p:nvPr/>
        </p:nvCxnSpPr>
        <p:spPr>
          <a:xfrm>
            <a:off x="917178" y="3110345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EB699927-14DE-8546-B8C2-2F8EA00D6FDA}"/>
              </a:ext>
            </a:extLst>
          </p:cNvPr>
          <p:cNvCxnSpPr>
            <a:cxnSpLocks/>
          </p:cNvCxnSpPr>
          <p:nvPr/>
        </p:nvCxnSpPr>
        <p:spPr>
          <a:xfrm>
            <a:off x="4749988" y="3110345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91766F38-BDC1-370D-CD26-689AD307A152}"/>
              </a:ext>
            </a:extLst>
          </p:cNvPr>
          <p:cNvCxnSpPr>
            <a:cxnSpLocks/>
          </p:cNvCxnSpPr>
          <p:nvPr/>
        </p:nvCxnSpPr>
        <p:spPr>
          <a:xfrm>
            <a:off x="8352170" y="3110345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楕円 24">
            <a:extLst>
              <a:ext uri="{FF2B5EF4-FFF2-40B4-BE49-F238E27FC236}">
                <a16:creationId xmlns:a16="http://schemas.microsoft.com/office/drawing/2014/main" id="{CD0A240A-0D11-077E-B78E-2A5D2B827158}"/>
              </a:ext>
            </a:extLst>
          </p:cNvPr>
          <p:cNvSpPr/>
          <p:nvPr/>
        </p:nvSpPr>
        <p:spPr>
          <a:xfrm>
            <a:off x="5659415" y="2169941"/>
            <a:ext cx="1215290" cy="111544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6" name="楕円 25">
            <a:extLst>
              <a:ext uri="{FF2B5EF4-FFF2-40B4-BE49-F238E27FC236}">
                <a16:creationId xmlns:a16="http://schemas.microsoft.com/office/drawing/2014/main" id="{48DE0E1A-3DA1-A158-7D9B-48467FD19058}"/>
              </a:ext>
            </a:extLst>
          </p:cNvPr>
          <p:cNvSpPr/>
          <p:nvPr/>
        </p:nvSpPr>
        <p:spPr>
          <a:xfrm>
            <a:off x="9150105" y="1994901"/>
            <a:ext cx="1215290" cy="111544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B6080C00-6574-9D10-E41A-33ADF44DDB36}"/>
              </a:ext>
            </a:extLst>
          </p:cNvPr>
          <p:cNvSpPr txBox="1"/>
          <p:nvPr/>
        </p:nvSpPr>
        <p:spPr>
          <a:xfrm>
            <a:off x="1591152" y="1165492"/>
            <a:ext cx="6664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あるフレーム</a:t>
            </a:r>
            <a:endParaRPr kumimoji="1" lang="ja-JP" altLang="en-US" sz="2000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E733BF72-B1BA-ED52-F62E-25ED24453D69}"/>
              </a:ext>
            </a:extLst>
          </p:cNvPr>
          <p:cNvSpPr txBox="1"/>
          <p:nvPr/>
        </p:nvSpPr>
        <p:spPr>
          <a:xfrm>
            <a:off x="5100543" y="1165492"/>
            <a:ext cx="6664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次のフレーム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1A96AA72-0BB5-3457-5D2C-638089C7D904}"/>
              </a:ext>
            </a:extLst>
          </p:cNvPr>
          <p:cNvSpPr txBox="1"/>
          <p:nvPr/>
        </p:nvSpPr>
        <p:spPr>
          <a:xfrm>
            <a:off x="4149436" y="2169941"/>
            <a:ext cx="15099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めり込む</a:t>
            </a:r>
            <a:r>
              <a:rPr kumimoji="1" lang="en-US" altLang="ja-JP" sz="2000" dirty="0"/>
              <a:t>!</a:t>
            </a:r>
            <a:endParaRPr kumimoji="1" lang="ja-JP" altLang="en-US" sz="2000" dirty="0"/>
          </a:p>
        </p:txBody>
      </p:sp>
      <p:sp>
        <p:nvSpPr>
          <p:cNvPr id="32" name="矢印: 下 31">
            <a:extLst>
              <a:ext uri="{FF2B5EF4-FFF2-40B4-BE49-F238E27FC236}">
                <a16:creationId xmlns:a16="http://schemas.microsoft.com/office/drawing/2014/main" id="{6E0B77E0-870D-BA70-1750-71C736E59166}"/>
              </a:ext>
            </a:extLst>
          </p:cNvPr>
          <p:cNvSpPr/>
          <p:nvPr/>
        </p:nvSpPr>
        <p:spPr>
          <a:xfrm>
            <a:off x="2343054" y="2229677"/>
            <a:ext cx="164620" cy="761206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AFC4492-9534-2832-4B93-770146F29D27}"/>
              </a:ext>
            </a:extLst>
          </p:cNvPr>
          <p:cNvSpPr txBox="1"/>
          <p:nvPr/>
        </p:nvSpPr>
        <p:spPr>
          <a:xfrm>
            <a:off x="8595493" y="1137618"/>
            <a:ext cx="2873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/>
              <a:t>めり込んだ分だけ戻す</a:t>
            </a: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3B163ACA-B4B0-4578-3378-24D468290910}"/>
              </a:ext>
            </a:extLst>
          </p:cNvPr>
          <p:cNvSpPr txBox="1"/>
          <p:nvPr/>
        </p:nvSpPr>
        <p:spPr>
          <a:xfrm>
            <a:off x="819488" y="387041"/>
            <a:ext cx="41036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/>
              <a:t>カップとの衝突</a:t>
            </a:r>
          </a:p>
        </p:txBody>
      </p:sp>
      <p:sp>
        <p:nvSpPr>
          <p:cNvPr id="43" name="矢印: 下 42">
            <a:extLst>
              <a:ext uri="{FF2B5EF4-FFF2-40B4-BE49-F238E27FC236}">
                <a16:creationId xmlns:a16="http://schemas.microsoft.com/office/drawing/2014/main" id="{D0E9BA61-5AEF-4D27-6457-C2FCB3744369}"/>
              </a:ext>
            </a:extLst>
          </p:cNvPr>
          <p:cNvSpPr/>
          <p:nvPr/>
        </p:nvSpPr>
        <p:spPr>
          <a:xfrm>
            <a:off x="2400108" y="5479306"/>
            <a:ext cx="164620" cy="761206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7B01FB4F-B8B4-0A91-E75D-A717F9741874}"/>
              </a:ext>
            </a:extLst>
          </p:cNvPr>
          <p:cNvCxnSpPr>
            <a:cxnSpLocks/>
          </p:cNvCxnSpPr>
          <p:nvPr/>
        </p:nvCxnSpPr>
        <p:spPr>
          <a:xfrm>
            <a:off x="990601" y="6380018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2923A693-99D4-8326-46B7-D671D0033377}"/>
              </a:ext>
            </a:extLst>
          </p:cNvPr>
          <p:cNvCxnSpPr>
            <a:cxnSpLocks/>
          </p:cNvCxnSpPr>
          <p:nvPr/>
        </p:nvCxnSpPr>
        <p:spPr>
          <a:xfrm>
            <a:off x="4923170" y="6380018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1183B235-1A1B-6204-9407-1521FE837CC2}"/>
              </a:ext>
            </a:extLst>
          </p:cNvPr>
          <p:cNvCxnSpPr>
            <a:cxnSpLocks/>
          </p:cNvCxnSpPr>
          <p:nvPr/>
        </p:nvCxnSpPr>
        <p:spPr>
          <a:xfrm>
            <a:off x="8432561" y="6380018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二等辺三角形 46">
            <a:extLst>
              <a:ext uri="{FF2B5EF4-FFF2-40B4-BE49-F238E27FC236}">
                <a16:creationId xmlns:a16="http://schemas.microsoft.com/office/drawing/2014/main" id="{D7418432-1A7B-26A7-987E-1134A8B1BEE6}"/>
              </a:ext>
            </a:extLst>
          </p:cNvPr>
          <p:cNvSpPr/>
          <p:nvPr/>
        </p:nvSpPr>
        <p:spPr>
          <a:xfrm rot="18684055">
            <a:off x="5575503" y="5235329"/>
            <a:ext cx="1583387" cy="914356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二等辺三角形 47">
            <a:extLst>
              <a:ext uri="{FF2B5EF4-FFF2-40B4-BE49-F238E27FC236}">
                <a16:creationId xmlns:a16="http://schemas.microsoft.com/office/drawing/2014/main" id="{9CAE27EA-2BC4-AB81-06FF-665182BF9AB8}"/>
              </a:ext>
            </a:extLst>
          </p:cNvPr>
          <p:cNvSpPr/>
          <p:nvPr/>
        </p:nvSpPr>
        <p:spPr>
          <a:xfrm rot="18684055">
            <a:off x="9240481" y="4998773"/>
            <a:ext cx="1583387" cy="914356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3AC46716-1EC6-1969-5917-9E96EA14601B}"/>
              </a:ext>
            </a:extLst>
          </p:cNvPr>
          <p:cNvSpPr txBox="1"/>
          <p:nvPr/>
        </p:nvSpPr>
        <p:spPr>
          <a:xfrm>
            <a:off x="8595493" y="3947338"/>
            <a:ext cx="2873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接触した頂点の</a:t>
            </a:r>
            <a:r>
              <a:rPr lang="en-US" altLang="ja-JP" dirty="0"/>
              <a:t>y</a:t>
            </a:r>
            <a:r>
              <a:rPr lang="ja-JP" altLang="en-US" dirty="0"/>
              <a:t>座標と底面の距離だけ戻す</a:t>
            </a:r>
            <a:endParaRPr kumimoji="1" lang="ja-JP" altLang="en-US" dirty="0"/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36BFF02C-C379-54B1-E322-D8654088DB47}"/>
              </a:ext>
            </a:extLst>
          </p:cNvPr>
          <p:cNvSpPr txBox="1"/>
          <p:nvPr/>
        </p:nvSpPr>
        <p:spPr>
          <a:xfrm>
            <a:off x="8255188" y="1580854"/>
            <a:ext cx="3936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円の最下点と底面の距離だけ戻す</a:t>
            </a:r>
          </a:p>
        </p:txBody>
      </p:sp>
    </p:spTree>
    <p:extLst>
      <p:ext uri="{BB962C8B-B14F-4D97-AF65-F5344CB8AC3E}">
        <p14:creationId xmlns:p14="http://schemas.microsoft.com/office/powerpoint/2010/main" val="1777871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B85EAF-38F4-300D-32C5-38418FCE4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FF6F430-FEF4-6D3F-AE42-35E954025874}"/>
              </a:ext>
            </a:extLst>
          </p:cNvPr>
          <p:cNvSpPr txBox="1"/>
          <p:nvPr/>
        </p:nvSpPr>
        <p:spPr>
          <a:xfrm>
            <a:off x="817418" y="615661"/>
            <a:ext cx="66640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カップとの衝突 </a:t>
            </a:r>
            <a:r>
              <a:rPr kumimoji="1" lang="en-US" altLang="ja-JP" sz="3200" dirty="0"/>
              <a:t>(</a:t>
            </a:r>
            <a:r>
              <a:rPr kumimoji="1" lang="ja-JP" altLang="en-US" sz="3200" dirty="0"/>
              <a:t>物理</a:t>
            </a:r>
            <a:r>
              <a:rPr kumimoji="1" lang="en-US" altLang="ja-JP" sz="3200" dirty="0"/>
              <a:t>)</a:t>
            </a:r>
            <a:endParaRPr kumimoji="1" lang="ja-JP" altLang="en-US" sz="3200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1D83E07-B633-4432-517D-545B88E740AF}"/>
              </a:ext>
            </a:extLst>
          </p:cNvPr>
          <p:cNvCxnSpPr>
            <a:cxnSpLocks/>
          </p:cNvCxnSpPr>
          <p:nvPr/>
        </p:nvCxnSpPr>
        <p:spPr>
          <a:xfrm>
            <a:off x="7576973" y="2957945"/>
            <a:ext cx="303414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二等辺三角形 10">
            <a:extLst>
              <a:ext uri="{FF2B5EF4-FFF2-40B4-BE49-F238E27FC236}">
                <a16:creationId xmlns:a16="http://schemas.microsoft.com/office/drawing/2014/main" id="{91B601CF-ED5F-6FF0-CDDD-F97A2FF060F4}"/>
              </a:ext>
            </a:extLst>
          </p:cNvPr>
          <p:cNvSpPr/>
          <p:nvPr/>
        </p:nvSpPr>
        <p:spPr>
          <a:xfrm rot="18684055">
            <a:off x="8484955" y="1600677"/>
            <a:ext cx="1583387" cy="914356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矢印: 下 11">
            <a:extLst>
              <a:ext uri="{FF2B5EF4-FFF2-40B4-BE49-F238E27FC236}">
                <a16:creationId xmlns:a16="http://schemas.microsoft.com/office/drawing/2014/main" id="{C27CF389-ADC2-1F6E-13BF-20F180D080DB}"/>
              </a:ext>
            </a:extLst>
          </p:cNvPr>
          <p:cNvSpPr/>
          <p:nvPr/>
        </p:nvSpPr>
        <p:spPr>
          <a:xfrm rot="3798902">
            <a:off x="8974014" y="1996668"/>
            <a:ext cx="50949" cy="684791"/>
          </a:xfrm>
          <a:prstGeom prst="down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95785208-F24D-D27F-EF51-A9284E5BF9AF}"/>
                  </a:ext>
                </a:extLst>
              </p:cNvPr>
              <p:cNvSpPr txBox="1"/>
              <p:nvPr/>
            </p:nvSpPr>
            <p:spPr>
              <a:xfrm>
                <a:off x="8324375" y="1867777"/>
                <a:ext cx="431337" cy="58952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groupChr>
                        <m:groupChrPr>
                          <m:chr m:val="→"/>
                          <m:pos m:val="top"/>
                          <m:ctrl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brk m:alnAt="1"/>
                            </m:r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  <m:t>𝑣</m:t>
                          </m:r>
                        </m:e>
                      </m:groupChr>
                    </m:oMath>
                  </m:oMathPara>
                </a14:m>
                <a:endParaRPr kumimoji="1" lang="ja-JP" altLang="en-US" sz="3000" dirty="0"/>
              </a:p>
            </p:txBody>
          </p:sp>
        </mc:Choice>
        <mc:Fallback>
          <p:sp>
            <p:nvSpPr>
              <p:cNvPr id="14" name="テキスト ボックス 13">
                <a:extLst>
                  <a:ext uri="{FF2B5EF4-FFF2-40B4-BE49-F238E27FC236}">
                    <a16:creationId xmlns:a16="http://schemas.microsoft.com/office/drawing/2014/main" id="{95785208-F24D-D27F-EF51-A9284E5BF9A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24375" y="1867777"/>
                <a:ext cx="431337" cy="58952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72591C64-240C-21F4-5F73-D8D9043128E7}"/>
                  </a:ext>
                </a:extLst>
              </p:cNvPr>
              <p:cNvSpPr txBox="1"/>
              <p:nvPr/>
            </p:nvSpPr>
            <p:spPr>
              <a:xfrm>
                <a:off x="8410155" y="804547"/>
                <a:ext cx="396391" cy="461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ja-JP" altLang="en-US" sz="3000" i="1" smtClean="0">
                          <a:latin typeface="Cambria Math" panose="02040503050406030204" pitchFamily="18" charset="0"/>
                        </a:rPr>
                        <m:t>𝜔</m:t>
                      </m:r>
                    </m:oMath>
                  </m:oMathPara>
                </a14:m>
                <a:endParaRPr kumimoji="1" lang="ja-JP" altLang="en-US" sz="3000" dirty="0"/>
              </a:p>
            </p:txBody>
          </p:sp>
        </mc:Choice>
        <mc:Fallback>
          <p:sp>
            <p:nvSpPr>
              <p:cNvPr id="15" name="テキスト ボックス 14">
                <a:extLst>
                  <a:ext uri="{FF2B5EF4-FFF2-40B4-BE49-F238E27FC236}">
                    <a16:creationId xmlns:a16="http://schemas.microsoft.com/office/drawing/2014/main" id="{72591C64-240C-21F4-5F73-D8D9043128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10155" y="804547"/>
                <a:ext cx="396391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矢印: 右カーブ 22">
            <a:extLst>
              <a:ext uri="{FF2B5EF4-FFF2-40B4-BE49-F238E27FC236}">
                <a16:creationId xmlns:a16="http://schemas.microsoft.com/office/drawing/2014/main" id="{1618D556-47BA-B35E-22EE-7A0E11A6D05E}"/>
              </a:ext>
            </a:extLst>
          </p:cNvPr>
          <p:cNvSpPr/>
          <p:nvPr/>
        </p:nvSpPr>
        <p:spPr>
          <a:xfrm rot="2926453">
            <a:off x="8677274" y="1150501"/>
            <a:ext cx="152400" cy="444186"/>
          </a:xfrm>
          <a:prstGeom prst="curvedRightArrow">
            <a:avLst/>
          </a:prstGeom>
          <a:solidFill>
            <a:schemeClr val="tx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20A114F2-FFC1-29AD-D7E9-F8966F8621EC}"/>
                  </a:ext>
                </a:extLst>
              </p:cNvPr>
              <p:cNvSpPr txBox="1"/>
              <p:nvPr/>
            </p:nvSpPr>
            <p:spPr>
              <a:xfrm>
                <a:off x="9191003" y="2202740"/>
                <a:ext cx="1077995" cy="58721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groupChr>
                        <m:groupChrPr>
                          <m:chr m:val="→"/>
                          <m:pos m:val="top"/>
                          <m:ctrlPr>
                            <a:rPr kumimoji="1" lang="ja-JP" altLang="en-US" sz="3000" i="1" smtClean="0">
                              <a:latin typeface="Cambria Math" panose="02040503050406030204" pitchFamily="18" charset="0"/>
                            </a:rPr>
                          </m:ctrlPr>
                        </m:groupChrPr>
                        <m:e>
                          <m:r>
                            <m:rPr>
                              <m:sty m:val="p"/>
                              <m:brk m:alnAt="1"/>
                            </m:rPr>
                            <a:rPr kumimoji="1" lang="en-US" altLang="ja-JP" sz="3000" b="0" i="1" smtClean="0">
                              <a:latin typeface="Cambria Math" panose="02040503050406030204" pitchFamily="18" charset="0"/>
                            </a:rPr>
                            <m:t>R</m:t>
                          </m:r>
                        </m:e>
                      </m:groupChr>
                    </m:oMath>
                  </m:oMathPara>
                </a14:m>
                <a:endParaRPr kumimoji="1" lang="ja-JP" altLang="en-US" sz="3000" dirty="0"/>
              </a:p>
            </p:txBody>
          </p:sp>
        </mc:Choice>
        <mc:Fallback>
          <p:sp>
            <p:nvSpPr>
              <p:cNvPr id="26" name="テキスト ボックス 25">
                <a:extLst>
                  <a:ext uri="{FF2B5EF4-FFF2-40B4-BE49-F238E27FC236}">
                    <a16:creationId xmlns:a16="http://schemas.microsoft.com/office/drawing/2014/main" id="{20A114F2-FFC1-29AD-D7E9-F8966F8621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91003" y="2202740"/>
                <a:ext cx="1077995" cy="58721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矢印: 右 26">
            <a:extLst>
              <a:ext uri="{FF2B5EF4-FFF2-40B4-BE49-F238E27FC236}">
                <a16:creationId xmlns:a16="http://schemas.microsoft.com/office/drawing/2014/main" id="{7C7C7A81-AB16-376B-8F9E-7D69FD58E59A}"/>
              </a:ext>
            </a:extLst>
          </p:cNvPr>
          <p:cNvSpPr/>
          <p:nvPr/>
        </p:nvSpPr>
        <p:spPr>
          <a:xfrm rot="6575092">
            <a:off x="8871650" y="2492493"/>
            <a:ext cx="704072" cy="104884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D9D8B90-ED42-3606-5317-123762F827FC}"/>
              </a:ext>
            </a:extLst>
          </p:cNvPr>
          <p:cNvSpPr txBox="1"/>
          <p:nvPr/>
        </p:nvSpPr>
        <p:spPr>
          <a:xfrm>
            <a:off x="10143144" y="2379557"/>
            <a:ext cx="151954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ja-JP" altLang="en-US" sz="1600" b="1" dirty="0"/>
              <a:t>中心から衝突店へのベクトル</a:t>
            </a:r>
            <a:endParaRPr kumimoji="1" lang="ja-JP" altLang="en-US" sz="1600" b="1" dirty="0"/>
          </a:p>
        </p:txBody>
      </p:sp>
      <p:pic>
        <p:nvPicPr>
          <p:cNvPr id="34" name="図 33" descr="時計と文字の加工写真&#10;&#10;AI 生成コンテンツは誤りを含む可能性があります。">
            <a:extLst>
              <a:ext uri="{FF2B5EF4-FFF2-40B4-BE49-F238E27FC236}">
                <a16:creationId xmlns:a16="http://schemas.microsoft.com/office/drawing/2014/main" id="{E7D07127-62D6-B656-081F-B2EFE3FD3C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407" y="4410201"/>
            <a:ext cx="4823039" cy="92333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5" name="テキスト ボックス 34">
                <a:extLst>
                  <a:ext uri="{FF2B5EF4-FFF2-40B4-BE49-F238E27FC236}">
                    <a16:creationId xmlns:a16="http://schemas.microsoft.com/office/drawing/2014/main" id="{0568B43B-41CD-32D9-F905-7A9ACA7108E8}"/>
                  </a:ext>
                </a:extLst>
              </p:cNvPr>
              <p:cNvSpPr txBox="1"/>
              <p:nvPr/>
            </p:nvSpPr>
            <p:spPr>
              <a:xfrm>
                <a:off x="-538641" y="4729571"/>
                <a:ext cx="2967720" cy="3695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ja-JP" altLang="en-US" sz="2400" b="1" i="1">
                          <a:latin typeface="Cambria Math" panose="02040503050406030204" pitchFamily="18" charset="0"/>
                        </a:rPr>
                        <m:t>力積</m:t>
                      </m:r>
                      <m:r>
                        <a:rPr lang="en-US" altLang="ja-JP" sz="2400" b="1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kumimoji="1" lang="ja-JP" altLang="en-US" sz="2400" b="1" dirty="0"/>
              </a:p>
            </p:txBody>
          </p:sp>
        </mc:Choice>
        <mc:Fallback>
          <p:sp>
            <p:nvSpPr>
              <p:cNvPr id="35" name="テキスト ボックス 34">
                <a:extLst>
                  <a:ext uri="{FF2B5EF4-FFF2-40B4-BE49-F238E27FC236}">
                    <a16:creationId xmlns:a16="http://schemas.microsoft.com/office/drawing/2014/main" id="{0568B43B-41CD-32D9-F905-7A9ACA7108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538641" y="4729571"/>
                <a:ext cx="2967720" cy="369525"/>
              </a:xfrm>
              <a:prstGeom prst="rect">
                <a:avLst/>
              </a:prstGeom>
              <a:blipFill>
                <a:blip r:embed="rId6"/>
                <a:stretch>
                  <a:fillRect t="-11667" b="-21667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9" name="図 38">
            <a:extLst>
              <a:ext uri="{FF2B5EF4-FFF2-40B4-BE49-F238E27FC236}">
                <a16:creationId xmlns:a16="http://schemas.microsoft.com/office/drawing/2014/main" id="{44420461-450F-47ED-9FD9-542221D982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839" y="1456791"/>
            <a:ext cx="3221888" cy="470614"/>
          </a:xfrm>
          <a:prstGeom prst="rect">
            <a:avLst/>
          </a:prstGeom>
        </p:spPr>
      </p:pic>
      <p:pic>
        <p:nvPicPr>
          <p:cNvPr id="40" name="図 39">
            <a:extLst>
              <a:ext uri="{FF2B5EF4-FFF2-40B4-BE49-F238E27FC236}">
                <a16:creationId xmlns:a16="http://schemas.microsoft.com/office/drawing/2014/main" id="{D0058643-E8B6-77CF-563B-68A2FDAFFE2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839" y="2162220"/>
            <a:ext cx="4300036" cy="470317"/>
          </a:xfrm>
          <a:prstGeom prst="rect">
            <a:avLst/>
          </a:prstGeom>
        </p:spPr>
      </p:pic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BAADBFA3-08EA-9F56-EB2A-230B7FEBA7B9}"/>
              </a:ext>
            </a:extLst>
          </p:cNvPr>
          <p:cNvSpPr txBox="1"/>
          <p:nvPr/>
        </p:nvSpPr>
        <p:spPr>
          <a:xfrm>
            <a:off x="374073" y="1480641"/>
            <a:ext cx="1668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運動方程式</a:t>
            </a:r>
            <a:endParaRPr kumimoji="1" lang="ja-JP" altLang="en-US" sz="2000" dirty="0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134D5E1C-DB53-1AE6-30F9-4E84BF9CA612}"/>
              </a:ext>
            </a:extLst>
          </p:cNvPr>
          <p:cNvSpPr txBox="1"/>
          <p:nvPr/>
        </p:nvSpPr>
        <p:spPr>
          <a:xfrm>
            <a:off x="382168" y="2065856"/>
            <a:ext cx="16687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回転の運動方程式</a:t>
            </a:r>
          </a:p>
        </p:txBody>
      </p:sp>
      <p:pic>
        <p:nvPicPr>
          <p:cNvPr id="44" name="図 43">
            <a:extLst>
              <a:ext uri="{FF2B5EF4-FFF2-40B4-BE49-F238E27FC236}">
                <a16:creationId xmlns:a16="http://schemas.microsoft.com/office/drawing/2014/main" id="{B37EE3AA-1659-D8F7-EA25-E2BE66097B0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934" y="3202714"/>
            <a:ext cx="2967721" cy="50634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5" name="テキスト ボックス 44">
                <a:extLst>
                  <a:ext uri="{FF2B5EF4-FFF2-40B4-BE49-F238E27FC236}">
                    <a16:creationId xmlns:a16="http://schemas.microsoft.com/office/drawing/2014/main" id="{17AE66DF-5AAC-9B01-C014-DDEDFC7A9861}"/>
                  </a:ext>
                </a:extLst>
              </p:cNvPr>
              <p:cNvSpPr txBox="1"/>
              <p:nvPr/>
            </p:nvSpPr>
            <p:spPr>
              <a:xfrm>
                <a:off x="-386241" y="3330128"/>
                <a:ext cx="2967720" cy="36952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ja-JP" altLang="en-US" sz="2400" b="1" i="1" smtClean="0">
                          <a:latin typeface="Cambria Math" panose="02040503050406030204" pitchFamily="18" charset="0"/>
                        </a:rPr>
                        <m:t>衝突速度</m:t>
                      </m:r>
                      <m:r>
                        <a:rPr lang="en-US" altLang="ja-JP" sz="2400" b="1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kumimoji="1" lang="ja-JP" altLang="en-US" sz="2400" b="1" dirty="0"/>
              </a:p>
            </p:txBody>
          </p:sp>
        </mc:Choice>
        <mc:Fallback>
          <p:sp>
            <p:nvSpPr>
              <p:cNvPr id="45" name="テキスト ボックス 44">
                <a:extLst>
                  <a:ext uri="{FF2B5EF4-FFF2-40B4-BE49-F238E27FC236}">
                    <a16:creationId xmlns:a16="http://schemas.microsoft.com/office/drawing/2014/main" id="{17AE66DF-5AAC-9B01-C014-DDEDFC7A986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86241" y="3330128"/>
                <a:ext cx="2967720" cy="369525"/>
              </a:xfrm>
              <a:prstGeom prst="rect">
                <a:avLst/>
              </a:prstGeom>
              <a:blipFill>
                <a:blip r:embed="rId10"/>
                <a:stretch>
                  <a:fillRect t="-9836" b="-19672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6" name="テキスト ボックス 45">
                <a:extLst>
                  <a:ext uri="{FF2B5EF4-FFF2-40B4-BE49-F238E27FC236}">
                    <a16:creationId xmlns:a16="http://schemas.microsoft.com/office/drawing/2014/main" id="{953336C3-C9A3-05D1-F112-819425A7E4A7}"/>
                  </a:ext>
                </a:extLst>
              </p:cNvPr>
              <p:cNvSpPr txBox="1"/>
              <p:nvPr/>
            </p:nvSpPr>
            <p:spPr>
              <a:xfrm>
                <a:off x="512571" y="6242339"/>
                <a:ext cx="11150120" cy="37074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ja-JP" altLang="en-US" sz="2400" b="0" i="1">
                        <a:latin typeface="Cambria Math" panose="02040503050406030204" pitchFamily="18" charset="0"/>
                      </a:rPr>
                      <m:t>以上</m:t>
                    </m:r>
                    <m:r>
                      <a:rPr lang="ja-JP" altLang="en-US" sz="2400" b="0" i="1" smtClean="0">
                        <a:latin typeface="Cambria Math" panose="02040503050406030204" pitchFamily="18" charset="0"/>
                      </a:rPr>
                      <m:t>から</m:t>
                    </m:r>
                    <m:r>
                      <a:rPr lang="ja-JP" altLang="en-US" sz="2400" b="0" i="1">
                        <a:latin typeface="Cambria Math" panose="02040503050406030204" pitchFamily="18" charset="0"/>
                      </a:rPr>
                      <m:t>衝突後の</m:t>
                    </m:r>
                    <m:r>
                      <a:rPr lang="ja-JP" altLang="en-US" sz="2400" b="0" i="1" smtClean="0">
                        <a:latin typeface="Cambria Math" panose="02040503050406030204" pitchFamily="18" charset="0"/>
                      </a:rPr>
                      <m:t>速度</m:t>
                    </m:r>
                    <m:r>
                      <a:rPr lang="ja-JP" altLang="en-US" sz="2400" b="0" i="1">
                        <a:latin typeface="Cambria Math" panose="02040503050406030204" pitchFamily="18" charset="0"/>
                      </a:rPr>
                      <m:t>、</m:t>
                    </m:r>
                    <m:r>
                      <a:rPr lang="ja-JP" altLang="en-US" sz="2400" b="0" i="1" smtClean="0">
                        <a:latin typeface="Cambria Math" panose="02040503050406030204" pitchFamily="18" charset="0"/>
                      </a:rPr>
                      <m:t>角速度</m:t>
                    </m:r>
                    <m:r>
                      <a:rPr lang="ja-JP" altLang="en-US" sz="2400" b="0" i="1">
                        <a:latin typeface="Cambria Math" panose="02040503050406030204" pitchFamily="18" charset="0"/>
                      </a:rPr>
                      <m:t>を</m:t>
                    </m:r>
                    <m:r>
                      <a:rPr lang="ja-JP" altLang="en-US" sz="2400" b="0" i="1" smtClean="0">
                        <a:latin typeface="Cambria Math" panose="02040503050406030204" pitchFamily="18" charset="0"/>
                      </a:rPr>
                      <m:t>求めた</m:t>
                    </m:r>
                    <m:r>
                      <a:rPr lang="en-US" altLang="ja-JP" sz="2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1" lang="en-US" altLang="ja-JP" sz="2400" dirty="0"/>
                  <a:t>(</a:t>
                </a:r>
                <a:r>
                  <a:rPr kumimoji="1" lang="ja-JP" altLang="en-US" sz="2400" dirty="0"/>
                  <a:t>摩擦は考慮していません</a:t>
                </a:r>
                <a:r>
                  <a:rPr kumimoji="1" lang="en-US" altLang="ja-JP" sz="2400" dirty="0"/>
                  <a:t>)</a:t>
                </a:r>
                <a:endParaRPr kumimoji="1" lang="ja-JP" altLang="en-US" sz="2400" dirty="0"/>
              </a:p>
            </p:txBody>
          </p:sp>
        </mc:Choice>
        <mc:Fallback>
          <p:sp>
            <p:nvSpPr>
              <p:cNvPr id="46" name="テキスト ボックス 45">
                <a:extLst>
                  <a:ext uri="{FF2B5EF4-FFF2-40B4-BE49-F238E27FC236}">
                    <a16:creationId xmlns:a16="http://schemas.microsoft.com/office/drawing/2014/main" id="{953336C3-C9A3-05D1-F112-819425A7E4A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2571" y="6242339"/>
                <a:ext cx="11150120" cy="370743"/>
              </a:xfrm>
              <a:prstGeom prst="rect">
                <a:avLst/>
              </a:prstGeom>
              <a:blipFill>
                <a:blip r:embed="rId11"/>
                <a:stretch>
                  <a:fillRect l="-1203" t="-22951" b="-50820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2419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04F69-DFE0-A924-5FA9-221831F92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楕円 8">
            <a:extLst>
              <a:ext uri="{FF2B5EF4-FFF2-40B4-BE49-F238E27FC236}">
                <a16:creationId xmlns:a16="http://schemas.microsoft.com/office/drawing/2014/main" id="{A10DAE5C-7E9E-4CDF-555E-DC0A7B9EFF28}"/>
              </a:ext>
            </a:extLst>
          </p:cNvPr>
          <p:cNvSpPr/>
          <p:nvPr/>
        </p:nvSpPr>
        <p:spPr>
          <a:xfrm>
            <a:off x="817418" y="4419599"/>
            <a:ext cx="1510146" cy="138545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606BE49A-F042-53B8-37D9-1C01C92931AB}"/>
              </a:ext>
            </a:extLst>
          </p:cNvPr>
          <p:cNvSpPr/>
          <p:nvPr/>
        </p:nvSpPr>
        <p:spPr>
          <a:xfrm>
            <a:off x="2001980" y="3020293"/>
            <a:ext cx="1939637" cy="1704108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F88A7AA5-2993-F063-ED69-D007603F0A89}"/>
              </a:ext>
            </a:extLst>
          </p:cNvPr>
          <p:cNvSpPr/>
          <p:nvPr/>
        </p:nvSpPr>
        <p:spPr>
          <a:xfrm>
            <a:off x="4912330" y="4588912"/>
            <a:ext cx="1496292" cy="1343891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二等辺三角形 11">
            <a:extLst>
              <a:ext uri="{FF2B5EF4-FFF2-40B4-BE49-F238E27FC236}">
                <a16:creationId xmlns:a16="http://schemas.microsoft.com/office/drawing/2014/main" id="{E151AE1A-49F6-555A-1ABA-61E23175D080}"/>
              </a:ext>
            </a:extLst>
          </p:cNvPr>
          <p:cNvSpPr/>
          <p:nvPr/>
        </p:nvSpPr>
        <p:spPr>
          <a:xfrm rot="20334122">
            <a:off x="5755667" y="2616980"/>
            <a:ext cx="2216729" cy="1523999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BF2D7D94-C2CA-F874-E367-6B564B0DAD67}"/>
              </a:ext>
            </a:extLst>
          </p:cNvPr>
          <p:cNvSpPr/>
          <p:nvPr/>
        </p:nvSpPr>
        <p:spPr>
          <a:xfrm rot="741502">
            <a:off x="8395879" y="4753323"/>
            <a:ext cx="2616719" cy="1343891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8040D7A-9244-3F42-CD24-A242B2462DF8}"/>
              </a:ext>
            </a:extLst>
          </p:cNvPr>
          <p:cNvSpPr txBox="1"/>
          <p:nvPr/>
        </p:nvSpPr>
        <p:spPr>
          <a:xfrm>
            <a:off x="1580312" y="2132129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円 </a:t>
            </a:r>
            <a:r>
              <a:rPr kumimoji="1" lang="en-US" altLang="ja-JP" sz="2400" dirty="0"/>
              <a:t>vs </a:t>
            </a:r>
            <a:r>
              <a:rPr kumimoji="1" lang="ja-JP" altLang="en-US" sz="2400" dirty="0"/>
              <a:t>円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8C362BB0-C7BD-AE6B-94DB-E180BF7F1144}"/>
              </a:ext>
            </a:extLst>
          </p:cNvPr>
          <p:cNvSpPr txBox="1"/>
          <p:nvPr/>
        </p:nvSpPr>
        <p:spPr>
          <a:xfrm>
            <a:off x="4723081" y="2095405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円 </a:t>
            </a:r>
            <a:r>
              <a:rPr kumimoji="1" lang="en-US" altLang="ja-JP" sz="2400" dirty="0"/>
              <a:t>vs </a:t>
            </a:r>
            <a:r>
              <a:rPr kumimoji="1" lang="ja-JP" altLang="en-US" sz="2400" dirty="0"/>
              <a:t>ポリゴン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5DF7CB8-465C-8C56-26A6-F1C61C290D4E}"/>
              </a:ext>
            </a:extLst>
          </p:cNvPr>
          <p:cNvSpPr txBox="1"/>
          <p:nvPr/>
        </p:nvSpPr>
        <p:spPr>
          <a:xfrm>
            <a:off x="8172391" y="2038254"/>
            <a:ext cx="6664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ポリゴン </a:t>
            </a:r>
            <a:r>
              <a:rPr kumimoji="1" lang="en-US" altLang="ja-JP" sz="2400" dirty="0"/>
              <a:t>vs </a:t>
            </a:r>
            <a:r>
              <a:rPr kumimoji="1" lang="ja-JP" altLang="en-US" sz="2400" dirty="0"/>
              <a:t>ポリゴン</a:t>
            </a:r>
          </a:p>
        </p:txBody>
      </p:sp>
      <p:sp>
        <p:nvSpPr>
          <p:cNvPr id="19" name="二等辺三角形 18">
            <a:extLst>
              <a:ext uri="{FF2B5EF4-FFF2-40B4-BE49-F238E27FC236}">
                <a16:creationId xmlns:a16="http://schemas.microsoft.com/office/drawing/2014/main" id="{ED6E5494-656A-BFED-0BA4-803B7CC5258B}"/>
              </a:ext>
            </a:extLst>
          </p:cNvPr>
          <p:cNvSpPr/>
          <p:nvPr/>
        </p:nvSpPr>
        <p:spPr>
          <a:xfrm rot="20334122">
            <a:off x="9142682" y="2547709"/>
            <a:ext cx="2216729" cy="1523999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A8B1E31-F708-FEF9-50A8-75351897B342}"/>
              </a:ext>
            </a:extLst>
          </p:cNvPr>
          <p:cNvSpPr txBox="1"/>
          <p:nvPr/>
        </p:nvSpPr>
        <p:spPr>
          <a:xfrm>
            <a:off x="687592" y="340422"/>
            <a:ext cx="66640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/>
              <a:t>オブジェクト</a:t>
            </a:r>
            <a:r>
              <a:rPr lang="ja-JP" altLang="en-US" sz="3200" dirty="0"/>
              <a:t>間の衝突</a:t>
            </a:r>
            <a:endParaRPr kumimoji="1" lang="en-US" altLang="ja-JP" sz="32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EFC484D-6352-350E-E319-245860FAAFDA}"/>
              </a:ext>
            </a:extLst>
          </p:cNvPr>
          <p:cNvSpPr txBox="1"/>
          <p:nvPr/>
        </p:nvSpPr>
        <p:spPr>
          <a:xfrm>
            <a:off x="687592" y="1732247"/>
            <a:ext cx="6664036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300" dirty="0"/>
              <a:t>3</a:t>
            </a:r>
            <a:r>
              <a:rPr lang="ja-JP" altLang="en-US" sz="2300" dirty="0"/>
              <a:t>つに分類し、別々に実装</a:t>
            </a:r>
            <a:endParaRPr kumimoji="1" lang="en-US" altLang="ja-JP" sz="23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96089AC-A280-2F1E-721F-856FEBF50E52}"/>
              </a:ext>
            </a:extLst>
          </p:cNvPr>
          <p:cNvSpPr txBox="1"/>
          <p:nvPr/>
        </p:nvSpPr>
        <p:spPr>
          <a:xfrm>
            <a:off x="687591" y="1000575"/>
            <a:ext cx="11185753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300" dirty="0"/>
              <a:t>衝突しているか、どの点で衝突しているか、どの方向にどれだけめり込んでいるかを求める</a:t>
            </a:r>
            <a:endParaRPr kumimoji="1" lang="en-US" altLang="ja-JP" sz="2300" dirty="0"/>
          </a:p>
        </p:txBody>
      </p:sp>
    </p:spTree>
    <p:extLst>
      <p:ext uri="{BB962C8B-B14F-4D97-AF65-F5344CB8AC3E}">
        <p14:creationId xmlns:p14="http://schemas.microsoft.com/office/powerpoint/2010/main" val="2699292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9E82B-025A-4C1A-CF7D-635D05F9F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楕円 8">
            <a:extLst>
              <a:ext uri="{FF2B5EF4-FFF2-40B4-BE49-F238E27FC236}">
                <a16:creationId xmlns:a16="http://schemas.microsoft.com/office/drawing/2014/main" id="{1F3A018B-C0B1-69B0-9325-7EC93E868B76}"/>
              </a:ext>
            </a:extLst>
          </p:cNvPr>
          <p:cNvSpPr/>
          <p:nvPr/>
        </p:nvSpPr>
        <p:spPr>
          <a:xfrm>
            <a:off x="7827818" y="2420212"/>
            <a:ext cx="1510146" cy="138545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68B36776-62CA-A306-4C03-243D8AD9F1CF}"/>
              </a:ext>
            </a:extLst>
          </p:cNvPr>
          <p:cNvSpPr/>
          <p:nvPr/>
        </p:nvSpPr>
        <p:spPr>
          <a:xfrm>
            <a:off x="8735289" y="1408831"/>
            <a:ext cx="1939637" cy="1704108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2AE4DFF-B2A2-6CB8-C85A-9222482377F1}"/>
              </a:ext>
            </a:extLst>
          </p:cNvPr>
          <p:cNvSpPr txBox="1"/>
          <p:nvPr/>
        </p:nvSpPr>
        <p:spPr>
          <a:xfrm>
            <a:off x="817418" y="617819"/>
            <a:ext cx="66640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/>
              <a:t>円 </a:t>
            </a:r>
            <a:r>
              <a:rPr kumimoji="1" lang="en-US" altLang="ja-JP" sz="4000" dirty="0"/>
              <a:t>vs </a:t>
            </a:r>
            <a:r>
              <a:rPr kumimoji="1" lang="ja-JP" altLang="en-US" sz="4000" dirty="0"/>
              <a:t>円 </a:t>
            </a:r>
            <a:r>
              <a:rPr kumimoji="1" lang="en-US" altLang="ja-JP" sz="4000" dirty="0"/>
              <a:t>(</a:t>
            </a:r>
            <a:r>
              <a:rPr kumimoji="1" lang="ja-JP" altLang="en-US" sz="4000" dirty="0"/>
              <a:t>当たり判定</a:t>
            </a:r>
            <a:r>
              <a:rPr kumimoji="1" lang="en-US" altLang="ja-JP" sz="4000" dirty="0"/>
              <a:t>) </a:t>
            </a:r>
            <a:endParaRPr kumimoji="1" lang="ja-JP" altLang="en-US" sz="40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278F0D4-A9C8-5BDE-BF95-698ABED5DC33}"/>
              </a:ext>
            </a:extLst>
          </p:cNvPr>
          <p:cNvSpPr txBox="1"/>
          <p:nvPr/>
        </p:nvSpPr>
        <p:spPr>
          <a:xfrm>
            <a:off x="7398327" y="2189379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A</a:t>
            </a:r>
            <a:endParaRPr kumimoji="1" lang="ja-JP" altLang="en-US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81597C36-66E9-9712-B37B-CEB53E84AC15}"/>
              </a:ext>
            </a:extLst>
          </p:cNvPr>
          <p:cNvSpPr txBox="1"/>
          <p:nvPr/>
        </p:nvSpPr>
        <p:spPr>
          <a:xfrm>
            <a:off x="9601200" y="790203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B</a:t>
            </a:r>
            <a:endParaRPr kumimoji="1" lang="ja-JP" altLang="en-US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C296791-F269-B2F6-67E8-D65F5F57A8B2}"/>
              </a:ext>
            </a:extLst>
          </p:cNvPr>
          <p:cNvSpPr txBox="1"/>
          <p:nvPr/>
        </p:nvSpPr>
        <p:spPr>
          <a:xfrm>
            <a:off x="817418" y="2007102"/>
            <a:ext cx="5403274" cy="826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( A</a:t>
            </a:r>
            <a:r>
              <a:rPr kumimoji="1" lang="ja-JP" altLang="en-US" sz="2400" dirty="0"/>
              <a:t>の中心座標と</a:t>
            </a:r>
            <a:r>
              <a:rPr kumimoji="1" lang="en-US" altLang="ja-JP" sz="2400" dirty="0"/>
              <a:t>B</a:t>
            </a:r>
            <a:r>
              <a:rPr kumimoji="1" lang="ja-JP" altLang="en-US" sz="2400" dirty="0"/>
              <a:t>の中心座標</a:t>
            </a:r>
            <a:r>
              <a:rPr lang="ja-JP" altLang="en-US" sz="2400" dirty="0"/>
              <a:t>の距離 </a:t>
            </a:r>
            <a:r>
              <a:rPr lang="en-US" altLang="ja-JP" sz="2400" dirty="0"/>
              <a:t>) &lt;= ( A</a:t>
            </a:r>
            <a:r>
              <a:rPr lang="ja-JP" altLang="en-US" sz="2400" dirty="0"/>
              <a:t>の半径 </a:t>
            </a:r>
            <a:r>
              <a:rPr lang="en-US" altLang="ja-JP" sz="2400" dirty="0"/>
              <a:t>+ B</a:t>
            </a:r>
            <a:r>
              <a:rPr lang="ja-JP" altLang="en-US" sz="2400" dirty="0"/>
              <a:t>の半径 </a:t>
            </a:r>
            <a:r>
              <a:rPr lang="en-US" altLang="ja-JP" sz="2400" dirty="0"/>
              <a:t>)</a:t>
            </a:r>
            <a:endParaRPr kumimoji="1" lang="ja-JP" altLang="en-US" sz="2400" dirty="0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8EA21C70-5FBC-BA99-8D29-5AAE5E5D3251}"/>
              </a:ext>
            </a:extLst>
          </p:cNvPr>
          <p:cNvCxnSpPr/>
          <p:nvPr/>
        </p:nvCxnSpPr>
        <p:spPr>
          <a:xfrm flipV="1">
            <a:off x="8548255" y="2189379"/>
            <a:ext cx="1177636" cy="9235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0CE093C-A576-7858-4DAB-C2E48A096DB7}"/>
              </a:ext>
            </a:extLst>
          </p:cNvPr>
          <p:cNvSpPr txBox="1"/>
          <p:nvPr/>
        </p:nvSpPr>
        <p:spPr>
          <a:xfrm>
            <a:off x="817418" y="2967335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なら</a:t>
            </a:r>
            <a:r>
              <a:rPr lang="ja-JP" altLang="en-US" sz="2400" b="1" dirty="0"/>
              <a:t>衝突</a:t>
            </a:r>
            <a:r>
              <a:rPr lang="ja-JP" altLang="en-US" sz="2400" dirty="0"/>
              <a:t> </a:t>
            </a:r>
            <a:endParaRPr kumimoji="1" lang="ja-JP" altLang="en-US" sz="24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AF8527C-C8BE-095D-570C-00D2928FB432}"/>
              </a:ext>
            </a:extLst>
          </p:cNvPr>
          <p:cNvSpPr txBox="1"/>
          <p:nvPr/>
        </p:nvSpPr>
        <p:spPr>
          <a:xfrm>
            <a:off x="817418" y="5055101"/>
            <a:ext cx="5403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めり込んだ距離</a:t>
            </a:r>
            <a:r>
              <a:rPr lang="en-US" altLang="ja-JP" sz="2400" dirty="0"/>
              <a:t>/2 </a:t>
            </a:r>
            <a:r>
              <a:rPr lang="ja-JP" altLang="en-US" sz="2400" dirty="0"/>
              <a:t>だけ</a:t>
            </a:r>
            <a:r>
              <a:rPr lang="en-US" altLang="ja-JP" sz="2400" dirty="0"/>
              <a:t>A</a:t>
            </a:r>
            <a:r>
              <a:rPr lang="ja-JP" altLang="en-US" sz="2400" dirty="0"/>
              <a:t>、</a:t>
            </a:r>
            <a:r>
              <a:rPr lang="en-US" altLang="ja-JP" sz="2400" dirty="0"/>
              <a:t>B</a:t>
            </a:r>
            <a:r>
              <a:rPr lang="ja-JP" altLang="en-US" sz="2400" dirty="0"/>
              <a:t>はそれぞれが離れる方向に平行移動</a:t>
            </a:r>
            <a:endParaRPr kumimoji="1" lang="ja-JP" altLang="en-US" sz="2400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EDC34CDD-2C2A-2128-C448-234803C91F94}"/>
              </a:ext>
            </a:extLst>
          </p:cNvPr>
          <p:cNvSpPr txBox="1"/>
          <p:nvPr/>
        </p:nvSpPr>
        <p:spPr>
          <a:xfrm>
            <a:off x="692726" y="4471733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どの方向にどれだけめり込んでるの </a:t>
            </a:r>
            <a:r>
              <a:rPr lang="en-US" altLang="ja-JP" sz="2400" b="1" dirty="0"/>
              <a:t>?</a:t>
            </a:r>
            <a:endParaRPr kumimoji="1" lang="ja-JP" altLang="en-US" sz="2400" b="1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667F076B-C754-DB11-12E3-678DB2DE5F45}"/>
              </a:ext>
            </a:extLst>
          </p:cNvPr>
          <p:cNvSpPr txBox="1"/>
          <p:nvPr/>
        </p:nvSpPr>
        <p:spPr>
          <a:xfrm>
            <a:off x="692726" y="6155063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/>
              <a:t>衝突位置</a:t>
            </a:r>
            <a:r>
              <a:rPr kumimoji="1" lang="ja-JP" altLang="en-US" sz="2400" dirty="0"/>
              <a:t>は２つの円の中点</a:t>
            </a:r>
          </a:p>
        </p:txBody>
      </p:sp>
    </p:spTree>
    <p:extLst>
      <p:ext uri="{BB962C8B-B14F-4D97-AF65-F5344CB8AC3E}">
        <p14:creationId xmlns:p14="http://schemas.microsoft.com/office/powerpoint/2010/main" val="4014432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A7223-1243-8824-6356-33560A1D1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楕円 8">
            <a:extLst>
              <a:ext uri="{FF2B5EF4-FFF2-40B4-BE49-F238E27FC236}">
                <a16:creationId xmlns:a16="http://schemas.microsoft.com/office/drawing/2014/main" id="{65B3CB0E-1D09-573C-8215-E1D007B80093}"/>
              </a:ext>
            </a:extLst>
          </p:cNvPr>
          <p:cNvSpPr/>
          <p:nvPr/>
        </p:nvSpPr>
        <p:spPr>
          <a:xfrm>
            <a:off x="7813830" y="2380986"/>
            <a:ext cx="1510146" cy="138545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32A9D83-9DEE-75E9-5E93-C48C1C529DED}"/>
              </a:ext>
            </a:extLst>
          </p:cNvPr>
          <p:cNvSpPr txBox="1"/>
          <p:nvPr/>
        </p:nvSpPr>
        <p:spPr>
          <a:xfrm>
            <a:off x="817418" y="617819"/>
            <a:ext cx="66640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/>
              <a:t>円 </a:t>
            </a:r>
            <a:r>
              <a:rPr kumimoji="1" lang="en-US" altLang="ja-JP" sz="4000" dirty="0"/>
              <a:t>vs </a:t>
            </a:r>
            <a:r>
              <a:rPr lang="ja-JP" altLang="en-US" sz="4000" dirty="0"/>
              <a:t>ポリゴン</a:t>
            </a:r>
            <a:r>
              <a:rPr kumimoji="1" lang="ja-JP" altLang="en-US" sz="4000" dirty="0"/>
              <a:t> </a:t>
            </a:r>
            <a:r>
              <a:rPr kumimoji="1" lang="en-US" altLang="ja-JP" sz="4000" dirty="0"/>
              <a:t>(</a:t>
            </a:r>
            <a:r>
              <a:rPr kumimoji="1" lang="ja-JP" altLang="en-US" sz="4000" dirty="0"/>
              <a:t>当たり判定</a:t>
            </a:r>
            <a:r>
              <a:rPr kumimoji="1" lang="en-US" altLang="ja-JP" sz="4000" dirty="0"/>
              <a:t>) </a:t>
            </a:r>
            <a:endParaRPr kumimoji="1" lang="ja-JP" altLang="en-US" sz="40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C9FECA0-1FC6-1E8C-4DB9-40375E6B8C4A}"/>
              </a:ext>
            </a:extLst>
          </p:cNvPr>
          <p:cNvSpPr txBox="1"/>
          <p:nvPr/>
        </p:nvSpPr>
        <p:spPr>
          <a:xfrm>
            <a:off x="7398327" y="2189379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A</a:t>
            </a:r>
            <a:endParaRPr kumimoji="1" lang="ja-JP" altLang="en-US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6565C75-FA90-FB44-C9DE-8E8F2ACA7D04}"/>
              </a:ext>
            </a:extLst>
          </p:cNvPr>
          <p:cNvSpPr txBox="1"/>
          <p:nvPr/>
        </p:nvSpPr>
        <p:spPr>
          <a:xfrm>
            <a:off x="9601200" y="790203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B</a:t>
            </a:r>
            <a:endParaRPr kumimoji="1" lang="ja-JP" altLang="en-US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B01CD2C-F426-E262-79A3-020D5796CBAB}"/>
              </a:ext>
            </a:extLst>
          </p:cNvPr>
          <p:cNvSpPr txBox="1"/>
          <p:nvPr/>
        </p:nvSpPr>
        <p:spPr>
          <a:xfrm>
            <a:off x="817417" y="1843443"/>
            <a:ext cx="62761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円の中心からポリゴンの各辺への最短距離をもとめる</a:t>
            </a:r>
            <a:endParaRPr lang="en-US" altLang="ja-JP" sz="2400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996F717-6556-C3EE-C9E1-0AA226BACEAD}"/>
              </a:ext>
            </a:extLst>
          </p:cNvPr>
          <p:cNvSpPr txBox="1"/>
          <p:nvPr/>
        </p:nvSpPr>
        <p:spPr>
          <a:xfrm>
            <a:off x="648323" y="2674440"/>
            <a:ext cx="54032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（右の図なら</a:t>
            </a:r>
            <a:r>
              <a:rPr lang="en-US" altLang="ja-JP" sz="2000" dirty="0"/>
              <a:t>3</a:t>
            </a:r>
            <a:r>
              <a:rPr lang="ja-JP" altLang="en-US" sz="2000" dirty="0"/>
              <a:t>本の辺と、円の中心の距離 </a:t>
            </a:r>
            <a:r>
              <a:rPr lang="en-US" altLang="ja-JP" sz="2000" dirty="0"/>
              <a:t>)</a:t>
            </a:r>
            <a:endParaRPr kumimoji="1" lang="ja-JP" altLang="en-US" sz="20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7E702A1-6271-AE6A-682F-C7D766C902DE}"/>
              </a:ext>
            </a:extLst>
          </p:cNvPr>
          <p:cNvSpPr txBox="1"/>
          <p:nvPr/>
        </p:nvSpPr>
        <p:spPr>
          <a:xfrm>
            <a:off x="817417" y="3192178"/>
            <a:ext cx="5403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その中で</a:t>
            </a:r>
            <a:r>
              <a:rPr lang="ja-JP" altLang="en-US" sz="2400" dirty="0"/>
              <a:t>最も近いものが円の半径よりも小さいなら</a:t>
            </a:r>
            <a:r>
              <a:rPr lang="ja-JP" altLang="en-US" sz="2400" b="1" dirty="0"/>
              <a:t>衝突</a:t>
            </a:r>
            <a:endParaRPr kumimoji="1" lang="ja-JP" altLang="en-US" sz="2400" b="1" dirty="0"/>
          </a:p>
        </p:txBody>
      </p:sp>
      <p:sp>
        <p:nvSpPr>
          <p:cNvPr id="2" name="二等辺三角形 1">
            <a:extLst>
              <a:ext uri="{FF2B5EF4-FFF2-40B4-BE49-F238E27FC236}">
                <a16:creationId xmlns:a16="http://schemas.microsoft.com/office/drawing/2014/main" id="{037F3E04-FB7D-6AB8-A47A-680F048DCF84}"/>
              </a:ext>
            </a:extLst>
          </p:cNvPr>
          <p:cNvSpPr/>
          <p:nvPr/>
        </p:nvSpPr>
        <p:spPr>
          <a:xfrm rot="20334122">
            <a:off x="8599803" y="1030875"/>
            <a:ext cx="2216729" cy="1523999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54658C65-B123-9B7D-923F-8A132D8FCDD9}"/>
              </a:ext>
            </a:extLst>
          </p:cNvPr>
          <p:cNvSpPr/>
          <p:nvPr/>
        </p:nvSpPr>
        <p:spPr>
          <a:xfrm>
            <a:off x="8091054" y="4831997"/>
            <a:ext cx="1510146" cy="1385454"/>
          </a:xfrm>
          <a:prstGeom prst="ellipse">
            <a:avLst/>
          </a:prstGeom>
          <a:solidFill>
            <a:srgbClr val="92D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二等辺三角形 6">
            <a:extLst>
              <a:ext uri="{FF2B5EF4-FFF2-40B4-BE49-F238E27FC236}">
                <a16:creationId xmlns:a16="http://schemas.microsoft.com/office/drawing/2014/main" id="{534BEA1A-887D-6CC1-2529-871F03683D9E}"/>
              </a:ext>
            </a:extLst>
          </p:cNvPr>
          <p:cNvSpPr/>
          <p:nvPr/>
        </p:nvSpPr>
        <p:spPr>
          <a:xfrm rot="3141353">
            <a:off x="8912771" y="4069998"/>
            <a:ext cx="2216729" cy="1523999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379DCD95-FC56-2D98-4CA9-582DA9A18E94}"/>
              </a:ext>
            </a:extLst>
          </p:cNvPr>
          <p:cNvCxnSpPr>
            <a:endCxn id="2" idx="2"/>
          </p:cNvCxnSpPr>
          <p:nvPr/>
        </p:nvCxnSpPr>
        <p:spPr>
          <a:xfrm flipV="1">
            <a:off x="8534062" y="2902765"/>
            <a:ext cx="414331" cy="17094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B728B861-D830-B9DA-DB73-7F250B315B98}"/>
              </a:ext>
            </a:extLst>
          </p:cNvPr>
          <p:cNvCxnSpPr>
            <a:cxnSpLocks/>
            <a:endCxn id="2" idx="0"/>
          </p:cNvCxnSpPr>
          <p:nvPr/>
        </p:nvCxnSpPr>
        <p:spPr>
          <a:xfrm flipV="1">
            <a:off x="8534266" y="1081954"/>
            <a:ext cx="899610" cy="19917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48A5867C-D0C7-992C-1611-E9EBD9D0E93E}"/>
              </a:ext>
            </a:extLst>
          </p:cNvPr>
          <p:cNvCxnSpPr>
            <a:cxnSpLocks/>
            <a:endCxn id="7" idx="3"/>
          </p:cNvCxnSpPr>
          <p:nvPr/>
        </p:nvCxnSpPr>
        <p:spPr>
          <a:xfrm flipV="1">
            <a:off x="8846127" y="5297393"/>
            <a:ext cx="571643" cy="2525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DE799EEA-FA01-29C7-AD39-F53E97F6F23D}"/>
              </a:ext>
            </a:extLst>
          </p:cNvPr>
          <p:cNvCxnSpPr>
            <a:cxnSpLocks/>
          </p:cNvCxnSpPr>
          <p:nvPr/>
        </p:nvCxnSpPr>
        <p:spPr>
          <a:xfrm flipV="1">
            <a:off x="8835451" y="4412630"/>
            <a:ext cx="388213" cy="11372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266500E8-942F-783F-5CE1-0B6B133893E3}"/>
              </a:ext>
            </a:extLst>
          </p:cNvPr>
          <p:cNvCxnSpPr>
            <a:cxnSpLocks/>
          </p:cNvCxnSpPr>
          <p:nvPr/>
        </p:nvCxnSpPr>
        <p:spPr>
          <a:xfrm>
            <a:off x="8847930" y="5524724"/>
            <a:ext cx="1302734" cy="25132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BBC55FE3-D763-CC74-0E29-AF1379944DEF}"/>
              </a:ext>
            </a:extLst>
          </p:cNvPr>
          <p:cNvSpPr txBox="1"/>
          <p:nvPr/>
        </p:nvSpPr>
        <p:spPr>
          <a:xfrm>
            <a:off x="9353848" y="3528160"/>
            <a:ext cx="26767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各辺への最短距離</a:t>
            </a:r>
            <a:endParaRPr kumimoji="1" lang="ja-JP" altLang="en-US" sz="2000" dirty="0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213D6561-21F1-2B48-4828-C276F9094915}"/>
              </a:ext>
            </a:extLst>
          </p:cNvPr>
          <p:cNvSpPr txBox="1"/>
          <p:nvPr/>
        </p:nvSpPr>
        <p:spPr>
          <a:xfrm>
            <a:off x="692726" y="4320324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どの方向にどれだけめり込んでるの </a:t>
            </a:r>
            <a:r>
              <a:rPr lang="en-US" altLang="ja-JP" sz="2400" b="1" dirty="0"/>
              <a:t>?</a:t>
            </a:r>
            <a:endParaRPr kumimoji="1" lang="ja-JP" altLang="en-US" sz="2400" b="1" dirty="0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5F63CA3E-2E4F-9099-DB71-A282E929C180}"/>
              </a:ext>
            </a:extLst>
          </p:cNvPr>
          <p:cNvSpPr txBox="1"/>
          <p:nvPr/>
        </p:nvSpPr>
        <p:spPr>
          <a:xfrm>
            <a:off x="692725" y="4781989"/>
            <a:ext cx="64008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円の中心と最短地点を結んだ直線の方向に </a:t>
            </a:r>
            <a:r>
              <a:rPr lang="en-US" altLang="ja-JP" sz="2400" dirty="0"/>
              <a:t>(</a:t>
            </a:r>
            <a:r>
              <a:rPr lang="ja-JP" altLang="en-US" sz="2400" dirty="0"/>
              <a:t>円の半径</a:t>
            </a:r>
            <a:r>
              <a:rPr lang="en-US" altLang="ja-JP" sz="2400" dirty="0"/>
              <a:t> – </a:t>
            </a:r>
            <a:r>
              <a:rPr lang="ja-JP" altLang="en-US" sz="2400" dirty="0"/>
              <a:t>最短距離 </a:t>
            </a:r>
            <a:r>
              <a:rPr lang="en-US" altLang="ja-JP" sz="2400" dirty="0"/>
              <a:t>)</a:t>
            </a:r>
          </a:p>
          <a:p>
            <a:r>
              <a:rPr lang="ja-JP" altLang="en-US" sz="2400" dirty="0"/>
              <a:t>だけめり込んでいる</a:t>
            </a:r>
            <a:endParaRPr kumimoji="1" lang="ja-JP" altLang="en-US" sz="2400" dirty="0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B7DFC2C1-57D3-4586-7CB2-9704DAC8DEE4}"/>
              </a:ext>
            </a:extLst>
          </p:cNvPr>
          <p:cNvSpPr txBox="1"/>
          <p:nvPr/>
        </p:nvSpPr>
        <p:spPr>
          <a:xfrm>
            <a:off x="692726" y="6155063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/>
              <a:t>衝突位置</a:t>
            </a:r>
            <a:r>
              <a:rPr kumimoji="1" lang="ja-JP" altLang="en-US" sz="2400" dirty="0"/>
              <a:t>はポリゴンへの最短距離の点</a:t>
            </a:r>
          </a:p>
        </p:txBody>
      </p:sp>
    </p:spTree>
    <p:extLst>
      <p:ext uri="{BB962C8B-B14F-4D97-AF65-F5344CB8AC3E}">
        <p14:creationId xmlns:p14="http://schemas.microsoft.com/office/powerpoint/2010/main" val="306311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C37E7-E8BA-41B2-584A-869394F0E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4C86B5F-A7AC-16EC-D81E-0BB17B90FE30}"/>
              </a:ext>
            </a:extLst>
          </p:cNvPr>
          <p:cNvSpPr txBox="1"/>
          <p:nvPr/>
        </p:nvSpPr>
        <p:spPr>
          <a:xfrm>
            <a:off x="744681" y="505788"/>
            <a:ext cx="85065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000" dirty="0"/>
              <a:t>ポリゴン </a:t>
            </a:r>
            <a:r>
              <a:rPr kumimoji="1" lang="en-US" altLang="ja-JP" sz="4000" dirty="0"/>
              <a:t>vs </a:t>
            </a:r>
            <a:r>
              <a:rPr lang="ja-JP" altLang="en-US" sz="4000" dirty="0"/>
              <a:t>ポリゴン</a:t>
            </a:r>
            <a:r>
              <a:rPr kumimoji="1" lang="ja-JP" altLang="en-US" sz="4000" dirty="0"/>
              <a:t> </a:t>
            </a:r>
            <a:r>
              <a:rPr kumimoji="1" lang="en-US" altLang="ja-JP" sz="4000" dirty="0"/>
              <a:t>(</a:t>
            </a:r>
            <a:r>
              <a:rPr kumimoji="1" lang="ja-JP" altLang="en-US" sz="4000" dirty="0"/>
              <a:t>当たり判定</a:t>
            </a:r>
            <a:r>
              <a:rPr kumimoji="1" lang="en-US" altLang="ja-JP" sz="4000" dirty="0"/>
              <a:t>) </a:t>
            </a:r>
            <a:endParaRPr kumimoji="1" lang="ja-JP" altLang="en-US" sz="4000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A5C5D8A-7376-9DDD-B5E9-3668DA9B6180}"/>
              </a:ext>
            </a:extLst>
          </p:cNvPr>
          <p:cNvSpPr txBox="1"/>
          <p:nvPr/>
        </p:nvSpPr>
        <p:spPr>
          <a:xfrm>
            <a:off x="7070787" y="1695859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A</a:t>
            </a:r>
            <a:endParaRPr kumimoji="1" lang="ja-JP" altLang="en-US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C932DD52-FE01-444E-46C5-64E144CFA327}"/>
              </a:ext>
            </a:extLst>
          </p:cNvPr>
          <p:cNvSpPr txBox="1"/>
          <p:nvPr/>
        </p:nvSpPr>
        <p:spPr>
          <a:xfrm>
            <a:off x="8547099" y="1318089"/>
            <a:ext cx="9724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B</a:t>
            </a:r>
            <a:endParaRPr kumimoji="1" lang="ja-JP" altLang="en-US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C99435C2-B3AC-AF23-337A-9776A043B28C}"/>
              </a:ext>
            </a:extLst>
          </p:cNvPr>
          <p:cNvSpPr txBox="1"/>
          <p:nvPr/>
        </p:nvSpPr>
        <p:spPr>
          <a:xfrm>
            <a:off x="744681" y="1473372"/>
            <a:ext cx="62761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もしめり込んでいるなら、ポリゴン同士の辺の交点が</a:t>
            </a:r>
            <a:r>
              <a:rPr lang="en-US" altLang="ja-JP" sz="2400" dirty="0"/>
              <a:t>2</a:t>
            </a:r>
            <a:r>
              <a:rPr lang="ja-JP" altLang="en-US" sz="2400" dirty="0"/>
              <a:t>つ以上あるはず</a:t>
            </a:r>
            <a:endParaRPr lang="en-US" altLang="ja-JP" sz="2400" dirty="0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76D77B5-5DAB-90D0-1B2C-1FB082331E02}"/>
              </a:ext>
            </a:extLst>
          </p:cNvPr>
          <p:cNvSpPr txBox="1"/>
          <p:nvPr/>
        </p:nvSpPr>
        <p:spPr>
          <a:xfrm>
            <a:off x="691371" y="3035875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どの方向にどれだけめり込んでるの </a:t>
            </a:r>
            <a:r>
              <a:rPr lang="en-US" altLang="ja-JP" sz="2400" b="1" dirty="0"/>
              <a:t>?</a:t>
            </a:r>
            <a:endParaRPr kumimoji="1" lang="ja-JP" altLang="en-US" sz="2400" b="1" dirty="0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B4EB4D6E-B447-8E90-7248-706D77BBD64C}"/>
              </a:ext>
            </a:extLst>
          </p:cNvPr>
          <p:cNvSpPr txBox="1"/>
          <p:nvPr/>
        </p:nvSpPr>
        <p:spPr>
          <a:xfrm>
            <a:off x="692725" y="3752722"/>
            <a:ext cx="64008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/>
              <a:t>2</a:t>
            </a:r>
            <a:r>
              <a:rPr lang="ja-JP" altLang="en-US" sz="2400" dirty="0"/>
              <a:t>つの交点を結んだベクトルの法線方向</a:t>
            </a:r>
            <a:endParaRPr kumimoji="1" lang="ja-JP" altLang="en-US" sz="2400" dirty="0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AB4CD0D-D6D5-5BA7-6830-78393B0F2FD7}"/>
              </a:ext>
            </a:extLst>
          </p:cNvPr>
          <p:cNvSpPr/>
          <p:nvPr/>
        </p:nvSpPr>
        <p:spPr>
          <a:xfrm rot="741502">
            <a:off x="7172671" y="2368873"/>
            <a:ext cx="1741140" cy="928088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二等辺三角形 1">
            <a:extLst>
              <a:ext uri="{FF2B5EF4-FFF2-40B4-BE49-F238E27FC236}">
                <a16:creationId xmlns:a16="http://schemas.microsoft.com/office/drawing/2014/main" id="{64C51E58-6FC5-BCB3-D85D-B605C0847BD5}"/>
              </a:ext>
            </a:extLst>
          </p:cNvPr>
          <p:cNvSpPr/>
          <p:nvPr/>
        </p:nvSpPr>
        <p:spPr>
          <a:xfrm rot="20334122">
            <a:off x="7697984" y="1475520"/>
            <a:ext cx="1352079" cy="937074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A6DF5C22-29D4-188C-D3DB-19DD3A68A90D}"/>
              </a:ext>
            </a:extLst>
          </p:cNvPr>
          <p:cNvSpPr/>
          <p:nvPr/>
        </p:nvSpPr>
        <p:spPr>
          <a:xfrm rot="741502">
            <a:off x="9680344" y="2610505"/>
            <a:ext cx="1741140" cy="928088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二等辺三角形 17">
            <a:extLst>
              <a:ext uri="{FF2B5EF4-FFF2-40B4-BE49-F238E27FC236}">
                <a16:creationId xmlns:a16="http://schemas.microsoft.com/office/drawing/2014/main" id="{70EAB366-CC9D-095C-A4A1-6376960F3CF4}"/>
              </a:ext>
            </a:extLst>
          </p:cNvPr>
          <p:cNvSpPr/>
          <p:nvPr/>
        </p:nvSpPr>
        <p:spPr>
          <a:xfrm rot="21060792">
            <a:off x="9316130" y="1688987"/>
            <a:ext cx="1352079" cy="937074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FBFA951-96B9-9E7B-E429-91BE8CCADEDC}"/>
              </a:ext>
            </a:extLst>
          </p:cNvPr>
          <p:cNvSpPr/>
          <p:nvPr/>
        </p:nvSpPr>
        <p:spPr>
          <a:xfrm rot="741502">
            <a:off x="8524343" y="4069421"/>
            <a:ext cx="1741140" cy="928088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二等辺三角形 19">
            <a:extLst>
              <a:ext uri="{FF2B5EF4-FFF2-40B4-BE49-F238E27FC236}">
                <a16:creationId xmlns:a16="http://schemas.microsoft.com/office/drawing/2014/main" id="{CB4EC47D-EE3B-BE0D-B2E8-23D2DE13B7FB}"/>
              </a:ext>
            </a:extLst>
          </p:cNvPr>
          <p:cNvSpPr/>
          <p:nvPr/>
        </p:nvSpPr>
        <p:spPr>
          <a:xfrm rot="17083568">
            <a:off x="7644468" y="3791075"/>
            <a:ext cx="1352079" cy="846625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FC546E65-5665-DB3C-2407-290E2E42DD85}"/>
              </a:ext>
            </a:extLst>
          </p:cNvPr>
          <p:cNvSpPr/>
          <p:nvPr/>
        </p:nvSpPr>
        <p:spPr>
          <a:xfrm rot="741502">
            <a:off x="7404725" y="5495017"/>
            <a:ext cx="1741140" cy="928088"/>
          </a:xfrm>
          <a:prstGeom prst="rect">
            <a:avLst/>
          </a:prstGeom>
          <a:solidFill>
            <a:srgbClr val="00B0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二等辺三角形 26">
            <a:extLst>
              <a:ext uri="{FF2B5EF4-FFF2-40B4-BE49-F238E27FC236}">
                <a16:creationId xmlns:a16="http://schemas.microsoft.com/office/drawing/2014/main" id="{FD303810-3570-9461-51E4-44B3966A650E}"/>
              </a:ext>
            </a:extLst>
          </p:cNvPr>
          <p:cNvSpPr/>
          <p:nvPr/>
        </p:nvSpPr>
        <p:spPr>
          <a:xfrm rot="709936">
            <a:off x="7367201" y="5178796"/>
            <a:ext cx="1352079" cy="831253"/>
          </a:xfrm>
          <a:prstGeom prst="triangle">
            <a:avLst/>
          </a:prstGeom>
          <a:solidFill>
            <a:srgbClr val="FFCC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214C3A08-5051-124A-EB03-CD6139FE0876}"/>
              </a:ext>
            </a:extLst>
          </p:cNvPr>
          <p:cNvSpPr txBox="1"/>
          <p:nvPr/>
        </p:nvSpPr>
        <p:spPr>
          <a:xfrm>
            <a:off x="7290532" y="6508702"/>
            <a:ext cx="5403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dirty="0"/>
              <a:t>2</a:t>
            </a:r>
            <a:r>
              <a:rPr kumimoji="1" lang="ja-JP" altLang="en-US" sz="1400" dirty="0"/>
              <a:t>組以上あるパターンは考慮</a:t>
            </a:r>
            <a:r>
              <a:rPr lang="ja-JP" altLang="en-US" sz="1400" dirty="0"/>
              <a:t>していないです　（</a:t>
            </a:r>
            <a:r>
              <a:rPr lang="en-US" altLang="ja-JP" sz="1400" dirty="0"/>
              <a:t>TT)</a:t>
            </a:r>
            <a:endParaRPr kumimoji="1" lang="ja-JP" altLang="en-US" sz="1400" dirty="0"/>
          </a:p>
        </p:txBody>
      </p: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5B1C5F04-B108-ADDF-D0E4-34CF3E3E755F}"/>
              </a:ext>
            </a:extLst>
          </p:cNvPr>
          <p:cNvCxnSpPr>
            <a:cxnSpLocks/>
          </p:cNvCxnSpPr>
          <p:nvPr/>
        </p:nvCxnSpPr>
        <p:spPr>
          <a:xfrm flipH="1">
            <a:off x="9708011" y="2539740"/>
            <a:ext cx="617371" cy="16768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97BC0B95-4365-1BFD-09B0-AA037DFD1DA1}"/>
              </a:ext>
            </a:extLst>
          </p:cNvPr>
          <p:cNvCxnSpPr>
            <a:cxnSpLocks/>
          </p:cNvCxnSpPr>
          <p:nvPr/>
        </p:nvCxnSpPr>
        <p:spPr>
          <a:xfrm flipH="1">
            <a:off x="8565935" y="3960157"/>
            <a:ext cx="224204" cy="8410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B4A75688-0D26-EEAC-E143-95F513B118A6}"/>
              </a:ext>
            </a:extLst>
          </p:cNvPr>
          <p:cNvCxnSpPr>
            <a:cxnSpLocks/>
          </p:cNvCxnSpPr>
          <p:nvPr/>
        </p:nvCxnSpPr>
        <p:spPr>
          <a:xfrm flipH="1" flipV="1">
            <a:off x="7938655" y="2402931"/>
            <a:ext cx="376249" cy="320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乗算記号 45">
            <a:extLst>
              <a:ext uri="{FF2B5EF4-FFF2-40B4-BE49-F238E27FC236}">
                <a16:creationId xmlns:a16="http://schemas.microsoft.com/office/drawing/2014/main" id="{ECE9D4D8-C5E1-AAAF-970D-09EF24EFEAB9}"/>
              </a:ext>
            </a:extLst>
          </p:cNvPr>
          <p:cNvSpPr/>
          <p:nvPr/>
        </p:nvSpPr>
        <p:spPr>
          <a:xfrm>
            <a:off x="7838953" y="2230704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乗算記号 46">
            <a:extLst>
              <a:ext uri="{FF2B5EF4-FFF2-40B4-BE49-F238E27FC236}">
                <a16:creationId xmlns:a16="http://schemas.microsoft.com/office/drawing/2014/main" id="{E313FAE2-8BE9-8EA2-69FD-3AA5C441BD97}"/>
              </a:ext>
            </a:extLst>
          </p:cNvPr>
          <p:cNvSpPr/>
          <p:nvPr/>
        </p:nvSpPr>
        <p:spPr>
          <a:xfrm>
            <a:off x="8254121" y="2287790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乗算記号 47">
            <a:extLst>
              <a:ext uri="{FF2B5EF4-FFF2-40B4-BE49-F238E27FC236}">
                <a16:creationId xmlns:a16="http://schemas.microsoft.com/office/drawing/2014/main" id="{E094224A-DE25-84D7-5558-DCB242E2523C}"/>
              </a:ext>
            </a:extLst>
          </p:cNvPr>
          <p:cNvSpPr/>
          <p:nvPr/>
        </p:nvSpPr>
        <p:spPr>
          <a:xfrm>
            <a:off x="9627555" y="2566364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乗算記号 48">
            <a:extLst>
              <a:ext uri="{FF2B5EF4-FFF2-40B4-BE49-F238E27FC236}">
                <a16:creationId xmlns:a16="http://schemas.microsoft.com/office/drawing/2014/main" id="{AA35B9B4-18C0-236F-BBBC-134DB665DDF3}"/>
              </a:ext>
            </a:extLst>
          </p:cNvPr>
          <p:cNvSpPr/>
          <p:nvPr/>
        </p:nvSpPr>
        <p:spPr>
          <a:xfrm>
            <a:off x="10244926" y="2386033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乗算記号 49">
            <a:extLst>
              <a:ext uri="{FF2B5EF4-FFF2-40B4-BE49-F238E27FC236}">
                <a16:creationId xmlns:a16="http://schemas.microsoft.com/office/drawing/2014/main" id="{0050CB86-2BF2-5166-C063-0CFE4E0CE5A2}"/>
              </a:ext>
            </a:extLst>
          </p:cNvPr>
          <p:cNvSpPr/>
          <p:nvPr/>
        </p:nvSpPr>
        <p:spPr>
          <a:xfrm>
            <a:off x="8478633" y="4603919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乗算記号 50">
            <a:extLst>
              <a:ext uri="{FF2B5EF4-FFF2-40B4-BE49-F238E27FC236}">
                <a16:creationId xmlns:a16="http://schemas.microsoft.com/office/drawing/2014/main" id="{26A4CAFF-C24D-EE6D-283C-B8967AF65743}"/>
              </a:ext>
            </a:extLst>
          </p:cNvPr>
          <p:cNvSpPr/>
          <p:nvPr/>
        </p:nvSpPr>
        <p:spPr>
          <a:xfrm>
            <a:off x="8705222" y="3824938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乗算記号 51">
            <a:extLst>
              <a:ext uri="{FF2B5EF4-FFF2-40B4-BE49-F238E27FC236}">
                <a16:creationId xmlns:a16="http://schemas.microsoft.com/office/drawing/2014/main" id="{1ABE1763-1AA1-85B6-6E7C-1C07E8699368}"/>
              </a:ext>
            </a:extLst>
          </p:cNvPr>
          <p:cNvSpPr/>
          <p:nvPr/>
        </p:nvSpPr>
        <p:spPr>
          <a:xfrm>
            <a:off x="7771068" y="5266873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乗算記号 52">
            <a:extLst>
              <a:ext uri="{FF2B5EF4-FFF2-40B4-BE49-F238E27FC236}">
                <a16:creationId xmlns:a16="http://schemas.microsoft.com/office/drawing/2014/main" id="{A761918E-E0CD-0AA9-624F-3ACDFC5FE536}"/>
              </a:ext>
            </a:extLst>
          </p:cNvPr>
          <p:cNvSpPr/>
          <p:nvPr/>
        </p:nvSpPr>
        <p:spPr>
          <a:xfrm>
            <a:off x="8154419" y="5365134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4" name="乗算記号 53">
            <a:extLst>
              <a:ext uri="{FF2B5EF4-FFF2-40B4-BE49-F238E27FC236}">
                <a16:creationId xmlns:a16="http://schemas.microsoft.com/office/drawing/2014/main" id="{CAE8CD47-148C-3587-28DB-62AC0FBD16AD}"/>
              </a:ext>
            </a:extLst>
          </p:cNvPr>
          <p:cNvSpPr/>
          <p:nvPr/>
        </p:nvSpPr>
        <p:spPr>
          <a:xfrm>
            <a:off x="7325580" y="5617005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5" name="乗算記号 54">
            <a:extLst>
              <a:ext uri="{FF2B5EF4-FFF2-40B4-BE49-F238E27FC236}">
                <a16:creationId xmlns:a16="http://schemas.microsoft.com/office/drawing/2014/main" id="{F3DA9166-BB0B-AB09-2D81-A0D9A7D9A2AA}"/>
              </a:ext>
            </a:extLst>
          </p:cNvPr>
          <p:cNvSpPr/>
          <p:nvPr/>
        </p:nvSpPr>
        <p:spPr>
          <a:xfrm>
            <a:off x="7290532" y="5799637"/>
            <a:ext cx="199404" cy="270438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B8FD14E1-F08C-DD95-E179-8F2263F42A08}"/>
              </a:ext>
            </a:extLst>
          </p:cNvPr>
          <p:cNvSpPr txBox="1"/>
          <p:nvPr/>
        </p:nvSpPr>
        <p:spPr>
          <a:xfrm>
            <a:off x="692725" y="4394102"/>
            <a:ext cx="64008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/>
              <a:t>頂点を法線方向に内積投影</a:t>
            </a:r>
            <a:r>
              <a:rPr lang="ja-JP" altLang="en-US" sz="2400" dirty="0"/>
              <a:t>して、最大値と最小値から重なり量を求める</a:t>
            </a:r>
            <a:endParaRPr kumimoji="1" lang="ja-JP" altLang="en-US" sz="2400" dirty="0"/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4F20A70B-EA98-E516-79C0-70FFB1EAF7B4}"/>
              </a:ext>
            </a:extLst>
          </p:cNvPr>
          <p:cNvSpPr txBox="1"/>
          <p:nvPr/>
        </p:nvSpPr>
        <p:spPr>
          <a:xfrm>
            <a:off x="622103" y="5662740"/>
            <a:ext cx="5403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衝突位置</a:t>
            </a:r>
            <a:r>
              <a:rPr lang="ja-JP" altLang="en-US" sz="2400" dirty="0"/>
              <a:t>は</a:t>
            </a:r>
            <a:r>
              <a:rPr lang="en-US" altLang="ja-JP" sz="2400" dirty="0"/>
              <a:t>2</a:t>
            </a:r>
            <a:r>
              <a:rPr lang="ja-JP" altLang="en-US" sz="2400" dirty="0"/>
              <a:t>つの交点の中点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07238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CB7B4D76-6197-49D0-4085-EA994CB78C96}"/>
              </a:ext>
            </a:extLst>
          </p:cNvPr>
          <p:cNvSpPr txBox="1"/>
          <p:nvPr/>
        </p:nvSpPr>
        <p:spPr>
          <a:xfrm>
            <a:off x="744680" y="505788"/>
            <a:ext cx="98263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b="1" dirty="0"/>
              <a:t>課題</a:t>
            </a:r>
            <a:r>
              <a:rPr lang="en-US" altLang="ja-JP" sz="4000" b="1" dirty="0"/>
              <a:t>2 </a:t>
            </a:r>
            <a:r>
              <a:rPr lang="en-US" altLang="ja-JP" sz="4000" dirty="0"/>
              <a:t>2D</a:t>
            </a:r>
            <a:r>
              <a:rPr lang="ja-JP" altLang="en-US" sz="4000" dirty="0"/>
              <a:t>物理エンジンを用いたゲーム</a:t>
            </a:r>
            <a:endParaRPr lang="en-US" altLang="ja-JP" sz="4000" dirty="0"/>
          </a:p>
          <a:p>
            <a:endParaRPr kumimoji="1" lang="ja-JP" altLang="en-US" sz="40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DE1C06D-164C-68CC-3E9F-DEBD83C476F4}"/>
              </a:ext>
            </a:extLst>
          </p:cNvPr>
          <p:cNvSpPr txBox="1"/>
          <p:nvPr/>
        </p:nvSpPr>
        <p:spPr>
          <a:xfrm>
            <a:off x="733376" y="1343760"/>
            <a:ext cx="9826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インターンの期間で作りました</a:t>
            </a:r>
            <a:endParaRPr kumimoji="1" lang="ja-JP" altLang="en-US" sz="2400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6948926-8063-9B9B-5657-A5671FCC6E25}"/>
              </a:ext>
            </a:extLst>
          </p:cNvPr>
          <p:cNvSpPr txBox="1"/>
          <p:nvPr/>
        </p:nvSpPr>
        <p:spPr>
          <a:xfrm>
            <a:off x="744673" y="1804890"/>
            <a:ext cx="98263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(</a:t>
            </a:r>
            <a:r>
              <a:rPr kumimoji="1" lang="ja-JP" altLang="en-US" sz="2400" dirty="0"/>
              <a:t>見た目がいまいちなのは許してください</a:t>
            </a:r>
            <a:r>
              <a:rPr kumimoji="1" lang="en-US" altLang="ja-JP" sz="2400" dirty="0"/>
              <a:t>)</a:t>
            </a:r>
            <a:endParaRPr kumimoji="1" lang="ja-JP" altLang="en-US" sz="24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A56B7DF-9ECF-4BBF-B534-6762CCB73B51}"/>
              </a:ext>
            </a:extLst>
          </p:cNvPr>
          <p:cNvSpPr txBox="1"/>
          <p:nvPr/>
        </p:nvSpPr>
        <p:spPr>
          <a:xfrm>
            <a:off x="733376" y="2412564"/>
            <a:ext cx="25111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使用した技術</a:t>
            </a:r>
            <a:endParaRPr kumimoji="1" lang="ja-JP" altLang="en-US" sz="2400" b="1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73C914B-3076-B897-3992-AF22F8AD99B3}"/>
              </a:ext>
            </a:extLst>
          </p:cNvPr>
          <p:cNvSpPr txBox="1"/>
          <p:nvPr/>
        </p:nvSpPr>
        <p:spPr>
          <a:xfrm>
            <a:off x="744672" y="3010529"/>
            <a:ext cx="28713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グラフィックス</a:t>
            </a:r>
            <a:r>
              <a:rPr lang="en-US" altLang="ja-JP" sz="2400" b="1" dirty="0"/>
              <a:t>API</a:t>
            </a:r>
            <a:endParaRPr kumimoji="1" lang="ja-JP" altLang="en-US" sz="2400" b="1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8BB16F7-CF49-770C-5A59-ED82BC69E6BA}"/>
              </a:ext>
            </a:extLst>
          </p:cNvPr>
          <p:cNvSpPr txBox="1"/>
          <p:nvPr/>
        </p:nvSpPr>
        <p:spPr>
          <a:xfrm>
            <a:off x="744672" y="3561061"/>
            <a:ext cx="2358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b="1" dirty="0"/>
              <a:t>物理エンジン</a:t>
            </a:r>
            <a:endParaRPr kumimoji="1" lang="ja-JP" altLang="en-US" sz="2400" b="1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3AE4EFA-84C2-DE29-3FF1-F9BE0D5840AF}"/>
              </a:ext>
            </a:extLst>
          </p:cNvPr>
          <p:cNvSpPr txBox="1"/>
          <p:nvPr/>
        </p:nvSpPr>
        <p:spPr>
          <a:xfrm>
            <a:off x="3616031" y="2993320"/>
            <a:ext cx="19569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OpenG</a:t>
            </a:r>
            <a:r>
              <a:rPr lang="en-US" altLang="ja-JP" sz="2000" dirty="0"/>
              <a:t>L</a:t>
            </a:r>
            <a:endParaRPr kumimoji="1" lang="ja-JP" altLang="en-US" sz="20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938815EA-8711-0E91-2261-EA700CC2B8E8}"/>
              </a:ext>
            </a:extLst>
          </p:cNvPr>
          <p:cNvSpPr txBox="1"/>
          <p:nvPr/>
        </p:nvSpPr>
        <p:spPr>
          <a:xfrm>
            <a:off x="3064405" y="3550805"/>
            <a:ext cx="9826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/>
              <a:t>今回作成したもの</a:t>
            </a:r>
          </a:p>
        </p:txBody>
      </p:sp>
      <p:pic>
        <p:nvPicPr>
          <p:cNvPr id="14" name="PhisicsGame">
            <a:hlinkClick r:id="" action="ppaction://media"/>
            <a:extLst>
              <a:ext uri="{FF2B5EF4-FFF2-40B4-BE49-F238E27FC236}">
                <a16:creationId xmlns:a16="http://schemas.microsoft.com/office/drawing/2014/main" id="{56779B5A-C7C3-1B1B-5BA2-BA55052576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84139" y="2462059"/>
            <a:ext cx="5186871" cy="3890153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D5371D0-F89C-82A7-D26F-E7D8D3199979}"/>
              </a:ext>
            </a:extLst>
          </p:cNvPr>
          <p:cNvSpPr txBox="1"/>
          <p:nvPr/>
        </p:nvSpPr>
        <p:spPr>
          <a:xfrm>
            <a:off x="766273" y="4714898"/>
            <a:ext cx="98263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/>
              <a:t>オブジェクト合体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1074DCE3-AE97-E101-36F4-DEF2FB38D209}"/>
              </a:ext>
            </a:extLst>
          </p:cNvPr>
          <p:cNvSpPr txBox="1"/>
          <p:nvPr/>
        </p:nvSpPr>
        <p:spPr>
          <a:xfrm>
            <a:off x="766274" y="4349865"/>
            <a:ext cx="46178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/>
              <a:t>オブジェクトが接した状態で停止</a:t>
            </a:r>
            <a:endParaRPr kumimoji="1" lang="ja-JP" altLang="en-US" sz="20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2105F05-B7F7-3985-978F-B05F3B6D99C8}"/>
              </a:ext>
            </a:extLst>
          </p:cNvPr>
          <p:cNvSpPr txBox="1"/>
          <p:nvPr/>
        </p:nvSpPr>
        <p:spPr>
          <a:xfrm>
            <a:off x="744674" y="5399758"/>
            <a:ext cx="496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b="1" dirty="0"/>
              <a:t>重心、慣性モーメント、質量</a:t>
            </a:r>
            <a:r>
              <a:rPr kumimoji="1" lang="ja-JP" altLang="en-US" sz="2000" dirty="0"/>
              <a:t>を再計算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C8B86C68-90A1-C00A-42E2-32E8DB81A073}"/>
              </a:ext>
            </a:extLst>
          </p:cNvPr>
          <p:cNvSpPr txBox="1"/>
          <p:nvPr/>
        </p:nvSpPr>
        <p:spPr>
          <a:xfrm>
            <a:off x="744673" y="5830735"/>
            <a:ext cx="43399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b="1" dirty="0"/>
              <a:t>重力による角速度の変化</a:t>
            </a:r>
            <a:r>
              <a:rPr lang="ja-JP" altLang="en-US" sz="2000" dirty="0"/>
              <a:t>も考慮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4898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233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</TotalTime>
  <Words>516</Words>
  <Application>Microsoft Office PowerPoint</Application>
  <PresentationFormat>ワイド画面</PresentationFormat>
  <Paragraphs>76</Paragraphs>
  <Slides>9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游ゴシック</vt:lpstr>
      <vt:lpstr>游ゴシック Light</vt:lpstr>
      <vt:lpstr>Arial</vt:lpstr>
      <vt:lpstr>Cambria Math</vt:lpstr>
      <vt:lpstr>Office テーマ</vt:lpstr>
      <vt:lpstr>2D 物理エンジン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長谷川 翔一 / SHOICHI HASEGAWA</dc:creator>
  <cp:lastModifiedBy>長谷川 翔一 / SHOICHI HASEGAWA</cp:lastModifiedBy>
  <cp:revision>1</cp:revision>
  <dcterms:created xsi:type="dcterms:W3CDTF">2025-09-09T18:04:35Z</dcterms:created>
  <dcterms:modified xsi:type="dcterms:W3CDTF">2025-09-09T21:31:05Z</dcterms:modified>
</cp:coreProperties>
</file>

<file path=docProps/thumbnail.jpeg>
</file>